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67" r:id="rId3"/>
    <p:sldId id="263" r:id="rId4"/>
    <p:sldId id="265" r:id="rId5"/>
    <p:sldId id="270" r:id="rId6"/>
    <p:sldId id="258" r:id="rId7"/>
    <p:sldId id="257" r:id="rId8"/>
    <p:sldId id="259" r:id="rId9"/>
    <p:sldId id="261" r:id="rId10"/>
    <p:sldId id="268" r:id="rId11"/>
    <p:sldId id="271" r:id="rId12"/>
    <p:sldId id="272" r:id="rId13"/>
    <p:sldId id="273" r:id="rId14"/>
    <p:sldId id="274" r:id="rId15"/>
    <p:sldId id="275" r:id="rId16"/>
    <p:sldId id="260" r:id="rId17"/>
    <p:sldId id="269" r:id="rId18"/>
    <p:sldId id="264" r:id="rId19"/>
    <p:sldId id="276" r:id="rId2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09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8318D-C268-0E23-51BA-3F28B599C579}" v="131" dt="2022-03-10T13:38:52.319"/>
    <p1510:client id="{3EE285F3-6740-B531-4B0E-27E985214B53}" v="359" dt="2022-03-13T12:43:43.581"/>
    <p1510:client id="{4042DAD5-D530-C689-C2B3-BAB3F0A0CA77}" v="28" dt="2022-03-12T20:39:06.342"/>
    <p1510:client id="{5C56BAD2-DA54-D6FE-1D33-CD9B2F617A87}" v="183" dt="2022-03-13T12:38:19.380"/>
    <p1510:client id="{8289B7DD-A15B-6C8C-8614-C94F00C0013B}" v="2" dt="2022-03-12T17:59:32.119"/>
    <p1510:client id="{C360601B-4986-4D95-B057-D8F3278B214B}" v="1" dt="2022-03-10T13:49:56.616"/>
    <p1510:client id="{D6E9D53D-D84E-83CE-001B-6F963119B926}" v="190" dt="2022-03-13T13:05:44.937"/>
    <p1510:client id="{FA914B8E-4784-2E89-5652-B36B4AB545EE}" v="350" dt="2022-03-12T14:48:49.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07" autoAdjust="0"/>
  </p:normalViewPr>
  <p:slideViewPr>
    <p:cSldViewPr snapToGrid="0">
      <p:cViewPr varScale="1">
        <p:scale>
          <a:sx n="113" d="100"/>
          <a:sy n="113" d="100"/>
        </p:scale>
        <p:origin x="3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9D7C86-BE8C-4C98-BF55-FABF7814FB81}"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FBCA5F41-5F0B-4905-9918-FE55806F00B1}">
      <dgm:prSet/>
      <dgm:spPr>
        <a:solidFill>
          <a:srgbClr val="5B9BD5"/>
        </a:solidFill>
        <a:ln>
          <a:solidFill>
            <a:srgbClr val="5B9BD5"/>
          </a:solidFill>
        </a:ln>
      </dgm:spPr>
      <dgm:t>
        <a:bodyPr/>
        <a:lstStyle/>
        <a:p>
          <a:r>
            <a:rPr lang="tr-TR"/>
            <a:t>WebVR, VR uygulamalarını ve görüntülerini herhangi bir VR cihazı gereksinimi olmadan tarayıcı üzerinde görüntülemeyi sağlayan bir API protokolüdür.</a:t>
          </a:r>
          <a:endParaRPr lang="en-US"/>
        </a:p>
      </dgm:t>
    </dgm:pt>
    <dgm:pt modelId="{E117F126-8398-4649-89B1-39B799C66AE5}" type="parTrans" cxnId="{ECF694AE-F2AF-4683-BD5A-E2D424E63E58}">
      <dgm:prSet/>
      <dgm:spPr/>
      <dgm:t>
        <a:bodyPr/>
        <a:lstStyle/>
        <a:p>
          <a:endParaRPr lang="en-US"/>
        </a:p>
      </dgm:t>
    </dgm:pt>
    <dgm:pt modelId="{3EF08809-9133-48D1-9C08-A88C481B59AC}" type="sibTrans" cxnId="{ECF694AE-F2AF-4683-BD5A-E2D424E63E58}">
      <dgm:prSet/>
      <dgm:spPr/>
      <dgm:t>
        <a:bodyPr/>
        <a:lstStyle/>
        <a:p>
          <a:endParaRPr lang="en-US"/>
        </a:p>
      </dgm:t>
    </dgm:pt>
    <dgm:pt modelId="{D44C0EF4-9678-405C-BE42-2852713F02A2}">
      <dgm:prSet/>
      <dgm:spPr>
        <a:solidFill>
          <a:srgbClr val="5B9BD5"/>
        </a:solidFill>
      </dgm:spPr>
      <dgm:t>
        <a:bodyPr/>
        <a:lstStyle/>
        <a:p>
          <a:r>
            <a:rPr lang="tr-TR"/>
            <a:t>WebVR günümüzde gelişip WebXR’ a evrilmiştir. </a:t>
          </a:r>
          <a:endParaRPr lang="en-US"/>
        </a:p>
      </dgm:t>
    </dgm:pt>
    <dgm:pt modelId="{890D969F-6D41-445F-8D3F-E3256FF6879E}" type="parTrans" cxnId="{4A3B12E1-8952-4A37-9413-9270D304557F}">
      <dgm:prSet/>
      <dgm:spPr/>
      <dgm:t>
        <a:bodyPr/>
        <a:lstStyle/>
        <a:p>
          <a:endParaRPr lang="en-US"/>
        </a:p>
      </dgm:t>
    </dgm:pt>
    <dgm:pt modelId="{20A9E1B4-0510-4554-B547-D92D160F3E2F}" type="sibTrans" cxnId="{4A3B12E1-8952-4A37-9413-9270D304557F}">
      <dgm:prSet/>
      <dgm:spPr/>
      <dgm:t>
        <a:bodyPr/>
        <a:lstStyle/>
        <a:p>
          <a:endParaRPr lang="en-US"/>
        </a:p>
      </dgm:t>
    </dgm:pt>
    <dgm:pt modelId="{11FB7780-456F-4580-BAA6-C6FFDCC2E465}">
      <dgm:prSet/>
      <dgm:spPr>
        <a:solidFill>
          <a:srgbClr val="5B9BD5"/>
        </a:solidFill>
      </dgm:spPr>
      <dgm:t>
        <a:bodyPr/>
        <a:lstStyle/>
        <a:p>
          <a:r>
            <a:rPr lang="tr-TR" dirty="0" err="1"/>
            <a:t>WebXR</a:t>
          </a:r>
          <a:r>
            <a:rPr lang="tr-TR" dirty="0"/>
            <a:t>; genişletilmiş gerçek yani hem sanal, hem arttırılmış, hem de karma gerçekliklerin görüntülenmesi sağlayan API protokolüdür. Günümüzde </a:t>
          </a:r>
          <a:r>
            <a:rPr lang="tr-TR" dirty="0" err="1"/>
            <a:t>WebVR</a:t>
          </a:r>
          <a:r>
            <a:rPr lang="tr-TR" dirty="0"/>
            <a:t>, </a:t>
          </a:r>
          <a:r>
            <a:rPr lang="tr-TR" dirty="0" err="1"/>
            <a:t>WebXR</a:t>
          </a:r>
          <a:r>
            <a:rPr lang="tr-TR" dirty="0"/>
            <a:t>’ </a:t>
          </a:r>
          <a:r>
            <a:rPr lang="tr-TR" dirty="0" err="1"/>
            <a:t>ın</a:t>
          </a:r>
          <a:r>
            <a:rPr lang="tr-TR" dirty="0"/>
            <a:t> altında olsa da sanal gerçeklik kısmından </a:t>
          </a:r>
          <a:r>
            <a:rPr lang="tr-TR" dirty="0" err="1"/>
            <a:t>WebVR</a:t>
          </a:r>
          <a:r>
            <a:rPr lang="tr-TR" dirty="0"/>
            <a:t> olarak sözlendirilmeye devam etmektedir (Ye, Hu, </a:t>
          </a:r>
          <a:r>
            <a:rPr lang="tr-TR" dirty="0" err="1"/>
            <a:t>Zhou</a:t>
          </a:r>
          <a:r>
            <a:rPr lang="tr-TR" dirty="0"/>
            <a:t>, </a:t>
          </a:r>
          <a:r>
            <a:rPr lang="tr-TR" dirty="0" err="1"/>
            <a:t>Lei</a:t>
          </a:r>
          <a:r>
            <a:rPr lang="tr-TR" dirty="0"/>
            <a:t>, &amp; </a:t>
          </a:r>
          <a:r>
            <a:rPr lang="tr-TR" dirty="0" err="1"/>
            <a:t>Guan</a:t>
          </a:r>
          <a:r>
            <a:rPr lang="tr-TR" dirty="0"/>
            <a:t>, 2018). </a:t>
          </a:r>
          <a:endParaRPr lang="en-US" dirty="0"/>
        </a:p>
      </dgm:t>
    </dgm:pt>
    <dgm:pt modelId="{E2A950F9-F8D6-4089-B23A-208B9203FA8B}" type="parTrans" cxnId="{987156F7-08AA-482D-83CF-E3EB59477A18}">
      <dgm:prSet/>
      <dgm:spPr/>
      <dgm:t>
        <a:bodyPr/>
        <a:lstStyle/>
        <a:p>
          <a:endParaRPr lang="en-US"/>
        </a:p>
      </dgm:t>
    </dgm:pt>
    <dgm:pt modelId="{7853E3CF-1B4A-4A50-9B87-7B9A12C4C265}" type="sibTrans" cxnId="{987156F7-08AA-482D-83CF-E3EB59477A18}">
      <dgm:prSet/>
      <dgm:spPr/>
      <dgm:t>
        <a:bodyPr/>
        <a:lstStyle/>
        <a:p>
          <a:endParaRPr lang="en-US"/>
        </a:p>
      </dgm:t>
    </dgm:pt>
    <dgm:pt modelId="{FB19E48B-2DE2-4AE2-ADE7-5325923DACDD}" type="pres">
      <dgm:prSet presAssocID="{F39D7C86-BE8C-4C98-BF55-FABF7814FB81}" presName="Name0" presStyleCnt="0">
        <dgm:presLayoutVars>
          <dgm:dir/>
          <dgm:resizeHandles/>
        </dgm:presLayoutVars>
      </dgm:prSet>
      <dgm:spPr/>
    </dgm:pt>
    <dgm:pt modelId="{105FE90B-0DE0-4779-9D5F-2D1D1A5E2316}" type="pres">
      <dgm:prSet presAssocID="{FBCA5F41-5F0B-4905-9918-FE55806F00B1}" presName="compNode" presStyleCnt="0"/>
      <dgm:spPr/>
    </dgm:pt>
    <dgm:pt modelId="{0051250E-958E-4CD6-8C6D-2DDEBDD19BD0}" type="pres">
      <dgm:prSet presAssocID="{FBCA5F41-5F0B-4905-9918-FE55806F00B1}" presName="dummyConnPt" presStyleCnt="0"/>
      <dgm:spPr/>
    </dgm:pt>
    <dgm:pt modelId="{E8CC7478-6350-4EC3-85B2-181FE5B6F71D}" type="pres">
      <dgm:prSet presAssocID="{FBCA5F41-5F0B-4905-9918-FE55806F00B1}" presName="node" presStyleLbl="node1" presStyleIdx="0" presStyleCnt="3">
        <dgm:presLayoutVars>
          <dgm:bulletEnabled val="1"/>
        </dgm:presLayoutVars>
      </dgm:prSet>
      <dgm:spPr/>
    </dgm:pt>
    <dgm:pt modelId="{8950AF87-CD8E-4EF4-9C70-C5A20D65B35A}" type="pres">
      <dgm:prSet presAssocID="{3EF08809-9133-48D1-9C08-A88C481B59AC}" presName="sibTrans" presStyleLbl="bgSibTrans2D1" presStyleIdx="0" presStyleCnt="2"/>
      <dgm:spPr/>
    </dgm:pt>
    <dgm:pt modelId="{364257EA-4688-4C8F-94A0-ECAED5B83DAE}" type="pres">
      <dgm:prSet presAssocID="{D44C0EF4-9678-405C-BE42-2852713F02A2}" presName="compNode" presStyleCnt="0"/>
      <dgm:spPr/>
    </dgm:pt>
    <dgm:pt modelId="{8284BA5B-4607-438F-A2B9-F4F8233D56D0}" type="pres">
      <dgm:prSet presAssocID="{D44C0EF4-9678-405C-BE42-2852713F02A2}" presName="dummyConnPt" presStyleCnt="0"/>
      <dgm:spPr/>
    </dgm:pt>
    <dgm:pt modelId="{A0A9155D-2FDB-476D-9F99-79104842B9B1}" type="pres">
      <dgm:prSet presAssocID="{D44C0EF4-9678-405C-BE42-2852713F02A2}" presName="node" presStyleLbl="node1" presStyleIdx="1" presStyleCnt="3">
        <dgm:presLayoutVars>
          <dgm:bulletEnabled val="1"/>
        </dgm:presLayoutVars>
      </dgm:prSet>
      <dgm:spPr/>
    </dgm:pt>
    <dgm:pt modelId="{E49BF6A7-6E0B-4A6E-988C-7B85FADD3E3E}" type="pres">
      <dgm:prSet presAssocID="{20A9E1B4-0510-4554-B547-D92D160F3E2F}" presName="sibTrans" presStyleLbl="bgSibTrans2D1" presStyleIdx="1" presStyleCnt="2"/>
      <dgm:spPr/>
    </dgm:pt>
    <dgm:pt modelId="{B1ED0573-14A9-43FA-9665-33F542C8DD4B}" type="pres">
      <dgm:prSet presAssocID="{11FB7780-456F-4580-BAA6-C6FFDCC2E465}" presName="compNode" presStyleCnt="0"/>
      <dgm:spPr/>
    </dgm:pt>
    <dgm:pt modelId="{4001B04F-1594-4A11-B592-97D6E794EEF1}" type="pres">
      <dgm:prSet presAssocID="{11FB7780-456F-4580-BAA6-C6FFDCC2E465}" presName="dummyConnPt" presStyleCnt="0"/>
      <dgm:spPr/>
    </dgm:pt>
    <dgm:pt modelId="{2948B0A6-5649-4937-9AF5-1FC6E0B76A43}" type="pres">
      <dgm:prSet presAssocID="{11FB7780-456F-4580-BAA6-C6FFDCC2E465}" presName="node" presStyleLbl="node1" presStyleIdx="2" presStyleCnt="3">
        <dgm:presLayoutVars>
          <dgm:bulletEnabled val="1"/>
        </dgm:presLayoutVars>
      </dgm:prSet>
      <dgm:spPr/>
    </dgm:pt>
  </dgm:ptLst>
  <dgm:cxnLst>
    <dgm:cxn modelId="{100A9C03-371D-4410-82A0-B55183DF9AA0}" type="presOf" srcId="{11FB7780-456F-4580-BAA6-C6FFDCC2E465}" destId="{2948B0A6-5649-4937-9AF5-1FC6E0B76A43}" srcOrd="0" destOrd="0" presId="urn:microsoft.com/office/officeart/2005/8/layout/bProcess4"/>
    <dgm:cxn modelId="{992FDA3B-83BC-414E-845D-120F36BF2567}" type="presOf" srcId="{3EF08809-9133-48D1-9C08-A88C481B59AC}" destId="{8950AF87-CD8E-4EF4-9C70-C5A20D65B35A}" srcOrd="0" destOrd="0" presId="urn:microsoft.com/office/officeart/2005/8/layout/bProcess4"/>
    <dgm:cxn modelId="{4F281FAB-2EC6-43F3-A075-BB457778D83B}" type="presOf" srcId="{20A9E1B4-0510-4554-B547-D92D160F3E2F}" destId="{E49BF6A7-6E0B-4A6E-988C-7B85FADD3E3E}" srcOrd="0" destOrd="0" presId="urn:microsoft.com/office/officeart/2005/8/layout/bProcess4"/>
    <dgm:cxn modelId="{ECF694AE-F2AF-4683-BD5A-E2D424E63E58}" srcId="{F39D7C86-BE8C-4C98-BF55-FABF7814FB81}" destId="{FBCA5F41-5F0B-4905-9918-FE55806F00B1}" srcOrd="0" destOrd="0" parTransId="{E117F126-8398-4649-89B1-39B799C66AE5}" sibTransId="{3EF08809-9133-48D1-9C08-A88C481B59AC}"/>
    <dgm:cxn modelId="{356AE0B5-BF88-4530-9FBC-7B5673C5A174}" type="presOf" srcId="{F39D7C86-BE8C-4C98-BF55-FABF7814FB81}" destId="{FB19E48B-2DE2-4AE2-ADE7-5325923DACDD}" srcOrd="0" destOrd="0" presId="urn:microsoft.com/office/officeart/2005/8/layout/bProcess4"/>
    <dgm:cxn modelId="{4A3B12E1-8952-4A37-9413-9270D304557F}" srcId="{F39D7C86-BE8C-4C98-BF55-FABF7814FB81}" destId="{D44C0EF4-9678-405C-BE42-2852713F02A2}" srcOrd="1" destOrd="0" parTransId="{890D969F-6D41-445F-8D3F-E3256FF6879E}" sibTransId="{20A9E1B4-0510-4554-B547-D92D160F3E2F}"/>
    <dgm:cxn modelId="{9ED373F3-5CD6-4C0F-B203-14AA66E559A6}" type="presOf" srcId="{D44C0EF4-9678-405C-BE42-2852713F02A2}" destId="{A0A9155D-2FDB-476D-9F99-79104842B9B1}" srcOrd="0" destOrd="0" presId="urn:microsoft.com/office/officeart/2005/8/layout/bProcess4"/>
    <dgm:cxn modelId="{987156F7-08AA-482D-83CF-E3EB59477A18}" srcId="{F39D7C86-BE8C-4C98-BF55-FABF7814FB81}" destId="{11FB7780-456F-4580-BAA6-C6FFDCC2E465}" srcOrd="2" destOrd="0" parTransId="{E2A950F9-F8D6-4089-B23A-208B9203FA8B}" sibTransId="{7853E3CF-1B4A-4A50-9B87-7B9A12C4C265}"/>
    <dgm:cxn modelId="{BFA4F8FD-D921-4209-B574-777FF40E855E}" type="presOf" srcId="{FBCA5F41-5F0B-4905-9918-FE55806F00B1}" destId="{E8CC7478-6350-4EC3-85B2-181FE5B6F71D}" srcOrd="0" destOrd="0" presId="urn:microsoft.com/office/officeart/2005/8/layout/bProcess4"/>
    <dgm:cxn modelId="{FAAFFF04-276F-48E5-B0B4-FA8D8C2FFFE4}" type="presParOf" srcId="{FB19E48B-2DE2-4AE2-ADE7-5325923DACDD}" destId="{105FE90B-0DE0-4779-9D5F-2D1D1A5E2316}" srcOrd="0" destOrd="0" presId="urn:microsoft.com/office/officeart/2005/8/layout/bProcess4"/>
    <dgm:cxn modelId="{A1208E40-4A61-4F96-8184-C121C7BC8564}" type="presParOf" srcId="{105FE90B-0DE0-4779-9D5F-2D1D1A5E2316}" destId="{0051250E-958E-4CD6-8C6D-2DDEBDD19BD0}" srcOrd="0" destOrd="0" presId="urn:microsoft.com/office/officeart/2005/8/layout/bProcess4"/>
    <dgm:cxn modelId="{0F69DFF1-C076-42F9-AE3A-F0B20F3B48C1}" type="presParOf" srcId="{105FE90B-0DE0-4779-9D5F-2D1D1A5E2316}" destId="{E8CC7478-6350-4EC3-85B2-181FE5B6F71D}" srcOrd="1" destOrd="0" presId="urn:microsoft.com/office/officeart/2005/8/layout/bProcess4"/>
    <dgm:cxn modelId="{F6AAE93D-480E-4E42-A102-B2065A50D88A}" type="presParOf" srcId="{FB19E48B-2DE2-4AE2-ADE7-5325923DACDD}" destId="{8950AF87-CD8E-4EF4-9C70-C5A20D65B35A}" srcOrd="1" destOrd="0" presId="urn:microsoft.com/office/officeart/2005/8/layout/bProcess4"/>
    <dgm:cxn modelId="{C839596D-321B-4862-899F-B597A8C38033}" type="presParOf" srcId="{FB19E48B-2DE2-4AE2-ADE7-5325923DACDD}" destId="{364257EA-4688-4C8F-94A0-ECAED5B83DAE}" srcOrd="2" destOrd="0" presId="urn:microsoft.com/office/officeart/2005/8/layout/bProcess4"/>
    <dgm:cxn modelId="{2EEDD839-ADE9-45D0-AC70-A900E5836153}" type="presParOf" srcId="{364257EA-4688-4C8F-94A0-ECAED5B83DAE}" destId="{8284BA5B-4607-438F-A2B9-F4F8233D56D0}" srcOrd="0" destOrd="0" presId="urn:microsoft.com/office/officeart/2005/8/layout/bProcess4"/>
    <dgm:cxn modelId="{BB002784-A0B2-4FC6-B898-5C4C4A4EB621}" type="presParOf" srcId="{364257EA-4688-4C8F-94A0-ECAED5B83DAE}" destId="{A0A9155D-2FDB-476D-9F99-79104842B9B1}" srcOrd="1" destOrd="0" presId="urn:microsoft.com/office/officeart/2005/8/layout/bProcess4"/>
    <dgm:cxn modelId="{6683517A-D851-490F-9E76-34DC2E0AAF84}" type="presParOf" srcId="{FB19E48B-2DE2-4AE2-ADE7-5325923DACDD}" destId="{E49BF6A7-6E0B-4A6E-988C-7B85FADD3E3E}" srcOrd="3" destOrd="0" presId="urn:microsoft.com/office/officeart/2005/8/layout/bProcess4"/>
    <dgm:cxn modelId="{FBEE48B6-8331-49A0-904E-B88624A9DCE5}" type="presParOf" srcId="{FB19E48B-2DE2-4AE2-ADE7-5325923DACDD}" destId="{B1ED0573-14A9-43FA-9665-33F542C8DD4B}" srcOrd="4" destOrd="0" presId="urn:microsoft.com/office/officeart/2005/8/layout/bProcess4"/>
    <dgm:cxn modelId="{3939A8F4-AF84-4AF9-9AC5-589C2202BC4A}" type="presParOf" srcId="{B1ED0573-14A9-43FA-9665-33F542C8DD4B}" destId="{4001B04F-1594-4A11-B592-97D6E794EEF1}" srcOrd="0" destOrd="0" presId="urn:microsoft.com/office/officeart/2005/8/layout/bProcess4"/>
    <dgm:cxn modelId="{5A786976-C957-481A-8E68-CE115C3FD3E2}" type="presParOf" srcId="{B1ED0573-14A9-43FA-9665-33F542C8DD4B}" destId="{2948B0A6-5649-4937-9AF5-1FC6E0B76A4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C5762-F55F-474B-8DE1-DB01A26F8458}"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109AC344-A030-440C-BB08-A22F940B6FCE}">
      <dgm:prSet/>
      <dgm:spPr/>
      <dgm:t>
        <a:bodyPr/>
        <a:lstStyle/>
        <a:p>
          <a:r>
            <a:rPr lang="tr-TR"/>
            <a:t>Bu çalışmanın amacı; R istatistiksel programlama dilini kullanarak, sanal gerçeklik ile interaktif bir veri görselleştirme platformu oluşturmaktır. Platformu kullanan kişi, sanal gözlük ve kumanda yardımı ile üç boyutlu bir ortam içine girerek veri setleri üzerinde grafik türü, renk, boyut, şekil gibi görselleştirme parametrelerini değiştirebilecek ve böylelikle grafik ile etkileşime girebilecektir. </a:t>
          </a:r>
          <a:endParaRPr lang="en-US"/>
        </a:p>
      </dgm:t>
    </dgm:pt>
    <dgm:pt modelId="{4B331620-4CF3-4E90-8ADC-5FDCE4A2F27B}" type="parTrans" cxnId="{0305C670-64F8-4BEE-8B3C-4862CBBB3752}">
      <dgm:prSet/>
      <dgm:spPr/>
      <dgm:t>
        <a:bodyPr/>
        <a:lstStyle/>
        <a:p>
          <a:endParaRPr lang="en-US"/>
        </a:p>
      </dgm:t>
    </dgm:pt>
    <dgm:pt modelId="{D54ABD87-F844-468D-BC39-075497ADE7D3}" type="sibTrans" cxnId="{0305C670-64F8-4BEE-8B3C-4862CBBB3752}">
      <dgm:prSet/>
      <dgm:spPr/>
      <dgm:t>
        <a:bodyPr/>
        <a:lstStyle/>
        <a:p>
          <a:pPr>
            <a:lnSpc>
              <a:spcPct val="100000"/>
            </a:lnSpc>
          </a:pPr>
          <a:endParaRPr lang="en-US"/>
        </a:p>
      </dgm:t>
    </dgm:pt>
    <dgm:pt modelId="{603C6CB7-33FF-4948-8486-23A0DA6093BD}">
      <dgm:prSet/>
      <dgm:spPr/>
      <dgm:t>
        <a:bodyPr/>
        <a:lstStyle/>
        <a:p>
          <a:r>
            <a:rPr lang="tr-TR"/>
            <a:t>Çalışma sonunda gerçekleştirilmesi amaçlanan uygulama; büyük ekran bir monitör ve kumandalı sanal gözlükler ile birlikte, üniversitemizin içindeki çeşitli tanıtım ve faaliyetlerde kullanılacaktır. Ayrıca üniversitemizin güzel sanatlar üniversitesi olmasından dolayı, disiplinler arası benzer öğrenci projelerinde kullanılmak üzere altyapı desteği sağlamış olacaktır. </a:t>
          </a:r>
          <a:endParaRPr lang="en-US"/>
        </a:p>
      </dgm:t>
    </dgm:pt>
    <dgm:pt modelId="{628FC5EE-DE48-4926-8DDD-738EF2750060}" type="parTrans" cxnId="{571F0E05-F9AE-4544-B074-CCA9CD8C510D}">
      <dgm:prSet/>
      <dgm:spPr/>
      <dgm:t>
        <a:bodyPr/>
        <a:lstStyle/>
        <a:p>
          <a:endParaRPr lang="en-US"/>
        </a:p>
      </dgm:t>
    </dgm:pt>
    <dgm:pt modelId="{E7C04FEC-7842-40C0-BC35-9CFA45216B33}" type="sibTrans" cxnId="{571F0E05-F9AE-4544-B074-CCA9CD8C510D}">
      <dgm:prSet/>
      <dgm:spPr/>
      <dgm:t>
        <a:bodyPr/>
        <a:lstStyle/>
        <a:p>
          <a:endParaRPr lang="en-US"/>
        </a:p>
      </dgm:t>
    </dgm:pt>
    <dgm:pt modelId="{F716360F-63F3-4C2F-BD20-A024D8902C45}" type="pres">
      <dgm:prSet presAssocID="{352C5762-F55F-474B-8DE1-DB01A26F8458}" presName="root" presStyleCnt="0">
        <dgm:presLayoutVars>
          <dgm:dir/>
          <dgm:resizeHandles val="exact"/>
        </dgm:presLayoutVars>
      </dgm:prSet>
      <dgm:spPr/>
    </dgm:pt>
    <dgm:pt modelId="{142E9408-1D0C-41D4-AA46-CA34FBC39C27}" type="pres">
      <dgm:prSet presAssocID="{109AC344-A030-440C-BB08-A22F940B6FCE}" presName="compNode" presStyleCnt="0"/>
      <dgm:spPr/>
    </dgm:pt>
    <dgm:pt modelId="{60C52F5F-7A2C-496A-9C5B-002C543E1CFD}" type="pres">
      <dgm:prSet presAssocID="{109AC344-A030-440C-BB08-A22F940B6FCE}" presName="bgRect" presStyleLbl="bgShp" presStyleIdx="0" presStyleCnt="2"/>
      <dgm:spPr/>
    </dgm:pt>
    <dgm:pt modelId="{66C6A0FD-D887-4916-A95F-91EAF3932453}" type="pres">
      <dgm:prSet presAssocID="{109AC344-A030-440C-BB08-A22F940B6FC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E490303-02B3-4B21-9860-73E1F996357F}" type="pres">
      <dgm:prSet presAssocID="{109AC344-A030-440C-BB08-A22F940B6FCE}" presName="spaceRect" presStyleCnt="0"/>
      <dgm:spPr/>
    </dgm:pt>
    <dgm:pt modelId="{9D816BD4-43B7-41C6-9A13-DAAD5BB1147B}" type="pres">
      <dgm:prSet presAssocID="{109AC344-A030-440C-BB08-A22F940B6FCE}" presName="parTx" presStyleLbl="revTx" presStyleIdx="0" presStyleCnt="2">
        <dgm:presLayoutVars>
          <dgm:chMax val="0"/>
          <dgm:chPref val="0"/>
        </dgm:presLayoutVars>
      </dgm:prSet>
      <dgm:spPr/>
    </dgm:pt>
    <dgm:pt modelId="{0FECAE1B-8918-4C73-BF9F-5AB553671AB2}" type="pres">
      <dgm:prSet presAssocID="{D54ABD87-F844-468D-BC39-075497ADE7D3}" presName="sibTrans" presStyleCnt="0"/>
      <dgm:spPr/>
    </dgm:pt>
    <dgm:pt modelId="{B0BAD942-3EDA-4C0A-B8EC-79D9C44986A8}" type="pres">
      <dgm:prSet presAssocID="{603C6CB7-33FF-4948-8486-23A0DA6093BD}" presName="compNode" presStyleCnt="0"/>
      <dgm:spPr/>
    </dgm:pt>
    <dgm:pt modelId="{A8915C09-B73D-4C07-A8A5-BB166B0EE933}" type="pres">
      <dgm:prSet presAssocID="{603C6CB7-33FF-4948-8486-23A0DA6093BD}" presName="bgRect" presStyleLbl="bgShp" presStyleIdx="1" presStyleCnt="2"/>
      <dgm:spPr/>
    </dgm:pt>
    <dgm:pt modelId="{E6D31C9D-41F6-480C-8D1C-F91A8A2D7780}" type="pres">
      <dgm:prSet presAssocID="{603C6CB7-33FF-4948-8486-23A0DA6093B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E11E585B-6755-467C-A12A-832F075C4C81}" type="pres">
      <dgm:prSet presAssocID="{603C6CB7-33FF-4948-8486-23A0DA6093BD}" presName="spaceRect" presStyleCnt="0"/>
      <dgm:spPr/>
    </dgm:pt>
    <dgm:pt modelId="{47523507-DBB9-42FB-A2AC-9E601F0F7A48}" type="pres">
      <dgm:prSet presAssocID="{603C6CB7-33FF-4948-8486-23A0DA6093BD}" presName="parTx" presStyleLbl="revTx" presStyleIdx="1" presStyleCnt="2">
        <dgm:presLayoutVars>
          <dgm:chMax val="0"/>
          <dgm:chPref val="0"/>
        </dgm:presLayoutVars>
      </dgm:prSet>
      <dgm:spPr/>
    </dgm:pt>
  </dgm:ptLst>
  <dgm:cxnLst>
    <dgm:cxn modelId="{571F0E05-F9AE-4544-B074-CCA9CD8C510D}" srcId="{352C5762-F55F-474B-8DE1-DB01A26F8458}" destId="{603C6CB7-33FF-4948-8486-23A0DA6093BD}" srcOrd="1" destOrd="0" parTransId="{628FC5EE-DE48-4926-8DDD-738EF2750060}" sibTransId="{E7C04FEC-7842-40C0-BC35-9CFA45216B33}"/>
    <dgm:cxn modelId="{CAF0D83F-07A0-4A7D-A111-35920727DEA2}" type="presOf" srcId="{109AC344-A030-440C-BB08-A22F940B6FCE}" destId="{9D816BD4-43B7-41C6-9A13-DAAD5BB1147B}" srcOrd="0" destOrd="0" presId="urn:microsoft.com/office/officeart/2018/2/layout/IconVerticalSolidList"/>
    <dgm:cxn modelId="{0305C670-64F8-4BEE-8B3C-4862CBBB3752}" srcId="{352C5762-F55F-474B-8DE1-DB01A26F8458}" destId="{109AC344-A030-440C-BB08-A22F940B6FCE}" srcOrd="0" destOrd="0" parTransId="{4B331620-4CF3-4E90-8ADC-5FDCE4A2F27B}" sibTransId="{D54ABD87-F844-468D-BC39-075497ADE7D3}"/>
    <dgm:cxn modelId="{710C1391-CF74-4B5A-95B2-0E497E609FEF}" type="presOf" srcId="{603C6CB7-33FF-4948-8486-23A0DA6093BD}" destId="{47523507-DBB9-42FB-A2AC-9E601F0F7A48}" srcOrd="0" destOrd="0" presId="urn:microsoft.com/office/officeart/2018/2/layout/IconVerticalSolidList"/>
    <dgm:cxn modelId="{B19E60DD-338F-46AB-8279-8CCC9297DFAA}" type="presOf" srcId="{352C5762-F55F-474B-8DE1-DB01A26F8458}" destId="{F716360F-63F3-4C2F-BD20-A024D8902C45}" srcOrd="0" destOrd="0" presId="urn:microsoft.com/office/officeart/2018/2/layout/IconVerticalSolidList"/>
    <dgm:cxn modelId="{C8F8D508-FC48-4526-BB9D-B13A2510AF22}" type="presParOf" srcId="{F716360F-63F3-4C2F-BD20-A024D8902C45}" destId="{142E9408-1D0C-41D4-AA46-CA34FBC39C27}" srcOrd="0" destOrd="0" presId="urn:microsoft.com/office/officeart/2018/2/layout/IconVerticalSolidList"/>
    <dgm:cxn modelId="{7BB59C09-AE74-42B2-BF95-6987B255659E}" type="presParOf" srcId="{142E9408-1D0C-41D4-AA46-CA34FBC39C27}" destId="{60C52F5F-7A2C-496A-9C5B-002C543E1CFD}" srcOrd="0" destOrd="0" presId="urn:microsoft.com/office/officeart/2018/2/layout/IconVerticalSolidList"/>
    <dgm:cxn modelId="{278A187F-9EC3-44CA-9CA6-665BF49A9DE3}" type="presParOf" srcId="{142E9408-1D0C-41D4-AA46-CA34FBC39C27}" destId="{66C6A0FD-D887-4916-A95F-91EAF3932453}" srcOrd="1" destOrd="0" presId="urn:microsoft.com/office/officeart/2018/2/layout/IconVerticalSolidList"/>
    <dgm:cxn modelId="{A4EEEE8E-E310-4799-BBF7-F6CB4E35A09A}" type="presParOf" srcId="{142E9408-1D0C-41D4-AA46-CA34FBC39C27}" destId="{DE490303-02B3-4B21-9860-73E1F996357F}" srcOrd="2" destOrd="0" presId="urn:microsoft.com/office/officeart/2018/2/layout/IconVerticalSolidList"/>
    <dgm:cxn modelId="{F5ACEF43-1B15-4691-AD71-9F40B0713B5A}" type="presParOf" srcId="{142E9408-1D0C-41D4-AA46-CA34FBC39C27}" destId="{9D816BD4-43B7-41C6-9A13-DAAD5BB1147B}" srcOrd="3" destOrd="0" presId="urn:microsoft.com/office/officeart/2018/2/layout/IconVerticalSolidList"/>
    <dgm:cxn modelId="{FB23AFC2-B3A3-4927-9D6E-81C4E158BA93}" type="presParOf" srcId="{F716360F-63F3-4C2F-BD20-A024D8902C45}" destId="{0FECAE1B-8918-4C73-BF9F-5AB553671AB2}" srcOrd="1" destOrd="0" presId="urn:microsoft.com/office/officeart/2018/2/layout/IconVerticalSolidList"/>
    <dgm:cxn modelId="{53440ED3-1715-49E6-BE11-07DE2AA2225A}" type="presParOf" srcId="{F716360F-63F3-4C2F-BD20-A024D8902C45}" destId="{B0BAD942-3EDA-4C0A-B8EC-79D9C44986A8}" srcOrd="2" destOrd="0" presId="urn:microsoft.com/office/officeart/2018/2/layout/IconVerticalSolidList"/>
    <dgm:cxn modelId="{055680B2-13FA-4841-8C61-1B572B238317}" type="presParOf" srcId="{B0BAD942-3EDA-4C0A-B8EC-79D9C44986A8}" destId="{A8915C09-B73D-4C07-A8A5-BB166B0EE933}" srcOrd="0" destOrd="0" presId="urn:microsoft.com/office/officeart/2018/2/layout/IconVerticalSolidList"/>
    <dgm:cxn modelId="{368D5436-DE0D-412B-9F6D-34974BB54001}" type="presParOf" srcId="{B0BAD942-3EDA-4C0A-B8EC-79D9C44986A8}" destId="{E6D31C9D-41F6-480C-8D1C-F91A8A2D7780}" srcOrd="1" destOrd="0" presId="urn:microsoft.com/office/officeart/2018/2/layout/IconVerticalSolidList"/>
    <dgm:cxn modelId="{35454ECA-B994-485A-93C3-FC7CA698C6E9}" type="presParOf" srcId="{B0BAD942-3EDA-4C0A-B8EC-79D9C44986A8}" destId="{E11E585B-6755-467C-A12A-832F075C4C81}" srcOrd="2" destOrd="0" presId="urn:microsoft.com/office/officeart/2018/2/layout/IconVerticalSolidList"/>
    <dgm:cxn modelId="{BC687B8D-83F7-417C-995E-C5D06EDC5339}" type="presParOf" srcId="{B0BAD942-3EDA-4C0A-B8EC-79D9C44986A8}" destId="{47523507-DBB9-42FB-A2AC-9E601F0F7A4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6422B3-41FD-4BF4-9036-C33FCAA714BE}"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1BB0C13-7D33-4150-BF7A-C50F540F5D58}">
      <dgm:prSet/>
      <dgm:spPr/>
      <dgm:t>
        <a:bodyPr/>
        <a:lstStyle/>
        <a:p>
          <a:pPr>
            <a:defRPr cap="all"/>
          </a:pPr>
          <a:r>
            <a:rPr lang="tr-TR" dirty="0"/>
            <a:t>Shiny üzerinden uygulamayı kullanan kişiler, </a:t>
          </a:r>
          <a:r>
            <a:rPr lang="tr-TR" dirty="0" err="1"/>
            <a:t>mtcars</a:t>
          </a:r>
          <a:r>
            <a:rPr lang="tr-TR" dirty="0"/>
            <a:t>, iris, </a:t>
          </a:r>
          <a:r>
            <a:rPr lang="tr-TR" dirty="0" err="1"/>
            <a:t>diamonds</a:t>
          </a:r>
          <a:r>
            <a:rPr lang="tr-TR" dirty="0"/>
            <a:t> gibi tüm R kullanıcıların bildikleri belirlenmiş birkaç örnek R paket veri setlerini ya da kendi veri setlerini sanal gerçeklik ile görselleştirebileceklerdir. Böylelikle sistemi algılayacaklardır.</a:t>
          </a:r>
          <a:endParaRPr lang="en-US" dirty="0"/>
        </a:p>
      </dgm:t>
    </dgm:pt>
    <dgm:pt modelId="{9B966699-5187-4EE4-A8E4-7F50E75EC5B2}" type="parTrans" cxnId="{81BC17C7-AE8A-486F-BA85-9450B8A3237D}">
      <dgm:prSet/>
      <dgm:spPr/>
      <dgm:t>
        <a:bodyPr/>
        <a:lstStyle/>
        <a:p>
          <a:endParaRPr lang="en-US"/>
        </a:p>
      </dgm:t>
    </dgm:pt>
    <dgm:pt modelId="{F8819E02-2057-4224-8956-AA6F6B62FFF0}" type="sibTrans" cxnId="{81BC17C7-AE8A-486F-BA85-9450B8A3237D}">
      <dgm:prSet/>
      <dgm:spPr/>
      <dgm:t>
        <a:bodyPr/>
        <a:lstStyle/>
        <a:p>
          <a:endParaRPr lang="en-US"/>
        </a:p>
      </dgm:t>
    </dgm:pt>
    <dgm:pt modelId="{7ECE6FD9-1CFA-4234-98C0-C2C06564CA56}">
      <dgm:prSet/>
      <dgm:spPr/>
      <dgm:t>
        <a:bodyPr/>
        <a:lstStyle/>
        <a:p>
          <a:pPr>
            <a:defRPr cap="all"/>
          </a:pPr>
          <a:r>
            <a:rPr lang="tr-TR" dirty="0"/>
            <a:t>Grafikler, R programlama dilinin ilgili kütüphaneleri ile oluşturulduktan sonra,  “Shiny” ve “shinyaframe” kütüphaneleri ile tarayıcı üzerinden sanal gerçeklik uygulamasına dönüştürülecektir. </a:t>
          </a:r>
          <a:endParaRPr lang="en-US" dirty="0"/>
        </a:p>
      </dgm:t>
    </dgm:pt>
    <dgm:pt modelId="{E0AA6460-06D2-4757-9494-6B1804EB60F6}" type="parTrans" cxnId="{71AC74A4-23C5-4067-A535-2C0FD3020340}">
      <dgm:prSet/>
      <dgm:spPr/>
      <dgm:t>
        <a:bodyPr/>
        <a:lstStyle/>
        <a:p>
          <a:endParaRPr lang="en-US"/>
        </a:p>
      </dgm:t>
    </dgm:pt>
    <dgm:pt modelId="{2DD8325F-1DC6-4C74-B69D-F6A328E6B190}" type="sibTrans" cxnId="{71AC74A4-23C5-4067-A535-2C0FD3020340}">
      <dgm:prSet/>
      <dgm:spPr/>
      <dgm:t>
        <a:bodyPr/>
        <a:lstStyle/>
        <a:p>
          <a:endParaRPr lang="en-US"/>
        </a:p>
      </dgm:t>
    </dgm:pt>
    <dgm:pt modelId="{4995AFBE-F1F6-4627-8719-573926F3C11D}">
      <dgm:prSet/>
      <dgm:spPr/>
      <dgm:t>
        <a:bodyPr/>
        <a:lstStyle/>
        <a:p>
          <a:pPr>
            <a:defRPr cap="all"/>
          </a:pPr>
          <a:r>
            <a:rPr lang="tr-TR" dirty="0"/>
            <a:t>Projemizde R kullanmamızın nedenleri; R kullanıcılarına farklı uygulamalar da yapabileceklerinin gösterebilmek, R’ </a:t>
          </a:r>
          <a:r>
            <a:rPr lang="tr-TR" dirty="0" err="1"/>
            <a:t>ın</a:t>
          </a:r>
          <a:r>
            <a:rPr lang="tr-TR" dirty="0"/>
            <a:t> güçlü grafik motorunun olması ve farklı grafik oluşturma olanakları sunmasıdır.  </a:t>
          </a:r>
          <a:endParaRPr lang="en-US" dirty="0"/>
        </a:p>
      </dgm:t>
    </dgm:pt>
    <dgm:pt modelId="{21F86710-112F-4FD5-A1CE-173ED8153670}" type="parTrans" cxnId="{A53305DC-CDC6-4A45-8149-CB3D087D579F}">
      <dgm:prSet/>
      <dgm:spPr/>
      <dgm:t>
        <a:bodyPr/>
        <a:lstStyle/>
        <a:p>
          <a:endParaRPr lang="en-US"/>
        </a:p>
      </dgm:t>
    </dgm:pt>
    <dgm:pt modelId="{D4964444-C32F-4B54-B5D5-F24D7391F36F}" type="sibTrans" cxnId="{A53305DC-CDC6-4A45-8149-CB3D087D579F}">
      <dgm:prSet/>
      <dgm:spPr/>
      <dgm:t>
        <a:bodyPr/>
        <a:lstStyle/>
        <a:p>
          <a:endParaRPr lang="en-US"/>
        </a:p>
      </dgm:t>
    </dgm:pt>
    <dgm:pt modelId="{87F3C22E-8545-4836-BD8E-BF720EC429EF}" type="pres">
      <dgm:prSet presAssocID="{4E6422B3-41FD-4BF4-9036-C33FCAA714BE}" presName="root" presStyleCnt="0">
        <dgm:presLayoutVars>
          <dgm:dir/>
          <dgm:resizeHandles val="exact"/>
        </dgm:presLayoutVars>
      </dgm:prSet>
      <dgm:spPr/>
    </dgm:pt>
    <dgm:pt modelId="{138BE2F2-58E6-469E-9F1F-AC1E8CA95956}" type="pres">
      <dgm:prSet presAssocID="{B1BB0C13-7D33-4150-BF7A-C50F540F5D58}" presName="compNode" presStyleCnt="0"/>
      <dgm:spPr/>
    </dgm:pt>
    <dgm:pt modelId="{38F5597E-3171-43BF-A7E1-173D627D0A44}" type="pres">
      <dgm:prSet presAssocID="{B1BB0C13-7D33-4150-BF7A-C50F540F5D58}" presName="iconBgRect" presStyleLbl="bgShp" presStyleIdx="0" presStyleCnt="3"/>
      <dgm:spPr/>
    </dgm:pt>
    <dgm:pt modelId="{23D54735-10D4-4813-93F2-6EE39EB8C6A8}" type="pres">
      <dgm:prSet presAssocID="{B1BB0C13-7D33-4150-BF7A-C50F540F5D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D7FDA587-7EAC-48A4-9123-AB0871BCDE2B}" type="pres">
      <dgm:prSet presAssocID="{B1BB0C13-7D33-4150-BF7A-C50F540F5D58}" presName="spaceRect" presStyleCnt="0"/>
      <dgm:spPr/>
    </dgm:pt>
    <dgm:pt modelId="{B7D09E5B-2086-4431-AF55-887CAE83C4F9}" type="pres">
      <dgm:prSet presAssocID="{B1BB0C13-7D33-4150-BF7A-C50F540F5D58}" presName="textRect" presStyleLbl="revTx" presStyleIdx="0" presStyleCnt="3">
        <dgm:presLayoutVars>
          <dgm:chMax val="1"/>
          <dgm:chPref val="1"/>
        </dgm:presLayoutVars>
      </dgm:prSet>
      <dgm:spPr/>
    </dgm:pt>
    <dgm:pt modelId="{F053C9D4-5C37-40C5-838E-4DEC28C9C41C}" type="pres">
      <dgm:prSet presAssocID="{F8819E02-2057-4224-8956-AA6F6B62FFF0}" presName="sibTrans" presStyleCnt="0"/>
      <dgm:spPr/>
    </dgm:pt>
    <dgm:pt modelId="{C41F7A27-CDF9-4D62-BD7B-71CA0B2AB32B}" type="pres">
      <dgm:prSet presAssocID="{7ECE6FD9-1CFA-4234-98C0-C2C06564CA56}" presName="compNode" presStyleCnt="0"/>
      <dgm:spPr/>
    </dgm:pt>
    <dgm:pt modelId="{25813D92-0327-41E8-A91B-2C0D0BC55984}" type="pres">
      <dgm:prSet presAssocID="{7ECE6FD9-1CFA-4234-98C0-C2C06564CA56}" presName="iconBgRect" presStyleLbl="bgShp" presStyleIdx="1" presStyleCnt="3"/>
      <dgm:spPr/>
    </dgm:pt>
    <dgm:pt modelId="{2366C6B5-D559-4B8E-BC2F-B8EA07262445}" type="pres">
      <dgm:prSet presAssocID="{7ECE6FD9-1CFA-4234-98C0-C2C06564CA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3496A18-8DAA-4FBA-8609-B07598A5C917}" type="pres">
      <dgm:prSet presAssocID="{7ECE6FD9-1CFA-4234-98C0-C2C06564CA56}" presName="spaceRect" presStyleCnt="0"/>
      <dgm:spPr/>
    </dgm:pt>
    <dgm:pt modelId="{14D4E90A-36EC-42DA-A8DB-B8EA98CB9038}" type="pres">
      <dgm:prSet presAssocID="{7ECE6FD9-1CFA-4234-98C0-C2C06564CA56}" presName="textRect" presStyleLbl="revTx" presStyleIdx="1" presStyleCnt="3">
        <dgm:presLayoutVars>
          <dgm:chMax val="1"/>
          <dgm:chPref val="1"/>
        </dgm:presLayoutVars>
      </dgm:prSet>
      <dgm:spPr/>
    </dgm:pt>
    <dgm:pt modelId="{E640902E-3F6F-4948-A0A5-662A792942FB}" type="pres">
      <dgm:prSet presAssocID="{2DD8325F-1DC6-4C74-B69D-F6A328E6B190}" presName="sibTrans" presStyleCnt="0"/>
      <dgm:spPr/>
    </dgm:pt>
    <dgm:pt modelId="{691898F5-62A8-4F3B-964A-10E135C845CA}" type="pres">
      <dgm:prSet presAssocID="{4995AFBE-F1F6-4627-8719-573926F3C11D}" presName="compNode" presStyleCnt="0"/>
      <dgm:spPr/>
    </dgm:pt>
    <dgm:pt modelId="{900D958A-CCAF-46F7-985C-A90C5DF94945}" type="pres">
      <dgm:prSet presAssocID="{4995AFBE-F1F6-4627-8719-573926F3C11D}" presName="iconBgRect" presStyleLbl="bgShp" presStyleIdx="2" presStyleCnt="3"/>
      <dgm:spPr/>
    </dgm:pt>
    <dgm:pt modelId="{B2F4089C-E61E-4660-937F-7790751C948B}" type="pres">
      <dgm:prSet presAssocID="{4995AFBE-F1F6-4627-8719-573926F3C1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C1DA0B7-4814-4393-B7D7-FC54BFC9D860}" type="pres">
      <dgm:prSet presAssocID="{4995AFBE-F1F6-4627-8719-573926F3C11D}" presName="spaceRect" presStyleCnt="0"/>
      <dgm:spPr/>
    </dgm:pt>
    <dgm:pt modelId="{3057FEFF-BDA0-461F-B3FD-23C13D52E149}" type="pres">
      <dgm:prSet presAssocID="{4995AFBE-F1F6-4627-8719-573926F3C11D}" presName="textRect" presStyleLbl="revTx" presStyleIdx="2" presStyleCnt="3">
        <dgm:presLayoutVars>
          <dgm:chMax val="1"/>
          <dgm:chPref val="1"/>
        </dgm:presLayoutVars>
      </dgm:prSet>
      <dgm:spPr/>
    </dgm:pt>
  </dgm:ptLst>
  <dgm:cxnLst>
    <dgm:cxn modelId="{0581182F-4CEC-411C-9CC2-BB3E8B4CECBD}" type="presOf" srcId="{7ECE6FD9-1CFA-4234-98C0-C2C06564CA56}" destId="{14D4E90A-36EC-42DA-A8DB-B8EA98CB9038}" srcOrd="0" destOrd="0" presId="urn:microsoft.com/office/officeart/2018/5/layout/IconCircleLabelList"/>
    <dgm:cxn modelId="{91215841-4BF6-4A99-A5A0-D4200A7A281B}" type="presOf" srcId="{4995AFBE-F1F6-4627-8719-573926F3C11D}" destId="{3057FEFF-BDA0-461F-B3FD-23C13D52E149}" srcOrd="0" destOrd="0" presId="urn:microsoft.com/office/officeart/2018/5/layout/IconCircleLabelList"/>
    <dgm:cxn modelId="{97897C68-314D-466A-B8AB-3CC9EE101C7E}" type="presOf" srcId="{4E6422B3-41FD-4BF4-9036-C33FCAA714BE}" destId="{87F3C22E-8545-4836-BD8E-BF720EC429EF}" srcOrd="0" destOrd="0" presId="urn:microsoft.com/office/officeart/2018/5/layout/IconCircleLabelList"/>
    <dgm:cxn modelId="{A9A5F18A-4D0C-4417-98ED-6DD12A8A5901}" type="presOf" srcId="{B1BB0C13-7D33-4150-BF7A-C50F540F5D58}" destId="{B7D09E5B-2086-4431-AF55-887CAE83C4F9}" srcOrd="0" destOrd="0" presId="urn:microsoft.com/office/officeart/2018/5/layout/IconCircleLabelList"/>
    <dgm:cxn modelId="{71AC74A4-23C5-4067-A535-2C0FD3020340}" srcId="{4E6422B3-41FD-4BF4-9036-C33FCAA714BE}" destId="{7ECE6FD9-1CFA-4234-98C0-C2C06564CA56}" srcOrd="1" destOrd="0" parTransId="{E0AA6460-06D2-4757-9494-6B1804EB60F6}" sibTransId="{2DD8325F-1DC6-4C74-B69D-F6A328E6B190}"/>
    <dgm:cxn modelId="{81BC17C7-AE8A-486F-BA85-9450B8A3237D}" srcId="{4E6422B3-41FD-4BF4-9036-C33FCAA714BE}" destId="{B1BB0C13-7D33-4150-BF7A-C50F540F5D58}" srcOrd="0" destOrd="0" parTransId="{9B966699-5187-4EE4-A8E4-7F50E75EC5B2}" sibTransId="{F8819E02-2057-4224-8956-AA6F6B62FFF0}"/>
    <dgm:cxn modelId="{A53305DC-CDC6-4A45-8149-CB3D087D579F}" srcId="{4E6422B3-41FD-4BF4-9036-C33FCAA714BE}" destId="{4995AFBE-F1F6-4627-8719-573926F3C11D}" srcOrd="2" destOrd="0" parTransId="{21F86710-112F-4FD5-A1CE-173ED8153670}" sibTransId="{D4964444-C32F-4B54-B5D5-F24D7391F36F}"/>
    <dgm:cxn modelId="{6CBA2768-979C-4E6F-B8AB-197A2C59C586}" type="presParOf" srcId="{87F3C22E-8545-4836-BD8E-BF720EC429EF}" destId="{138BE2F2-58E6-469E-9F1F-AC1E8CA95956}" srcOrd="0" destOrd="0" presId="urn:microsoft.com/office/officeart/2018/5/layout/IconCircleLabelList"/>
    <dgm:cxn modelId="{4411C45E-2009-4CDC-B7B4-224B42D74898}" type="presParOf" srcId="{138BE2F2-58E6-469E-9F1F-AC1E8CA95956}" destId="{38F5597E-3171-43BF-A7E1-173D627D0A44}" srcOrd="0" destOrd="0" presId="urn:microsoft.com/office/officeart/2018/5/layout/IconCircleLabelList"/>
    <dgm:cxn modelId="{9C71E5EA-771C-4DB2-B993-12DD30F6CC29}" type="presParOf" srcId="{138BE2F2-58E6-469E-9F1F-AC1E8CA95956}" destId="{23D54735-10D4-4813-93F2-6EE39EB8C6A8}" srcOrd="1" destOrd="0" presId="urn:microsoft.com/office/officeart/2018/5/layout/IconCircleLabelList"/>
    <dgm:cxn modelId="{F81384AB-D1F2-4EA1-987C-BEE11D2CBF88}" type="presParOf" srcId="{138BE2F2-58E6-469E-9F1F-AC1E8CA95956}" destId="{D7FDA587-7EAC-48A4-9123-AB0871BCDE2B}" srcOrd="2" destOrd="0" presId="urn:microsoft.com/office/officeart/2018/5/layout/IconCircleLabelList"/>
    <dgm:cxn modelId="{9465B66E-BDD8-4691-8828-25EDFC6A721B}" type="presParOf" srcId="{138BE2F2-58E6-469E-9F1F-AC1E8CA95956}" destId="{B7D09E5B-2086-4431-AF55-887CAE83C4F9}" srcOrd="3" destOrd="0" presId="urn:microsoft.com/office/officeart/2018/5/layout/IconCircleLabelList"/>
    <dgm:cxn modelId="{91370589-6BC1-4573-A360-EF7AF7482A53}" type="presParOf" srcId="{87F3C22E-8545-4836-BD8E-BF720EC429EF}" destId="{F053C9D4-5C37-40C5-838E-4DEC28C9C41C}" srcOrd="1" destOrd="0" presId="urn:microsoft.com/office/officeart/2018/5/layout/IconCircleLabelList"/>
    <dgm:cxn modelId="{C5F03DAC-A1DF-4E4A-A32D-3FDD62C5B895}" type="presParOf" srcId="{87F3C22E-8545-4836-BD8E-BF720EC429EF}" destId="{C41F7A27-CDF9-4D62-BD7B-71CA0B2AB32B}" srcOrd="2" destOrd="0" presId="urn:microsoft.com/office/officeart/2018/5/layout/IconCircleLabelList"/>
    <dgm:cxn modelId="{176DE8F3-9BA6-417C-A757-BA65ABF91C96}" type="presParOf" srcId="{C41F7A27-CDF9-4D62-BD7B-71CA0B2AB32B}" destId="{25813D92-0327-41E8-A91B-2C0D0BC55984}" srcOrd="0" destOrd="0" presId="urn:microsoft.com/office/officeart/2018/5/layout/IconCircleLabelList"/>
    <dgm:cxn modelId="{C4B54B33-D1D5-4171-9D18-5EEFA2E39DBB}" type="presParOf" srcId="{C41F7A27-CDF9-4D62-BD7B-71CA0B2AB32B}" destId="{2366C6B5-D559-4B8E-BC2F-B8EA07262445}" srcOrd="1" destOrd="0" presId="urn:microsoft.com/office/officeart/2018/5/layout/IconCircleLabelList"/>
    <dgm:cxn modelId="{293D9512-E00C-4EC5-B13D-49C95AB1273E}" type="presParOf" srcId="{C41F7A27-CDF9-4D62-BD7B-71CA0B2AB32B}" destId="{33496A18-8DAA-4FBA-8609-B07598A5C917}" srcOrd="2" destOrd="0" presId="urn:microsoft.com/office/officeart/2018/5/layout/IconCircleLabelList"/>
    <dgm:cxn modelId="{94829C10-1E71-4847-B9AD-396A654DCF7C}" type="presParOf" srcId="{C41F7A27-CDF9-4D62-BD7B-71CA0B2AB32B}" destId="{14D4E90A-36EC-42DA-A8DB-B8EA98CB9038}" srcOrd="3" destOrd="0" presId="urn:microsoft.com/office/officeart/2018/5/layout/IconCircleLabelList"/>
    <dgm:cxn modelId="{EC43ADA3-4B94-4A0E-A27B-7622532EBC35}" type="presParOf" srcId="{87F3C22E-8545-4836-BD8E-BF720EC429EF}" destId="{E640902E-3F6F-4948-A0A5-662A792942FB}" srcOrd="3" destOrd="0" presId="urn:microsoft.com/office/officeart/2018/5/layout/IconCircleLabelList"/>
    <dgm:cxn modelId="{EB6582E5-BA78-48D0-8144-530B99CDA778}" type="presParOf" srcId="{87F3C22E-8545-4836-BD8E-BF720EC429EF}" destId="{691898F5-62A8-4F3B-964A-10E135C845CA}" srcOrd="4" destOrd="0" presId="urn:microsoft.com/office/officeart/2018/5/layout/IconCircleLabelList"/>
    <dgm:cxn modelId="{928BC351-B984-4290-B83E-F544C5B165A7}" type="presParOf" srcId="{691898F5-62A8-4F3B-964A-10E135C845CA}" destId="{900D958A-CCAF-46F7-985C-A90C5DF94945}" srcOrd="0" destOrd="0" presId="urn:microsoft.com/office/officeart/2018/5/layout/IconCircleLabelList"/>
    <dgm:cxn modelId="{2FAF31E2-D74A-4D60-8CA8-5D960EF5333E}" type="presParOf" srcId="{691898F5-62A8-4F3B-964A-10E135C845CA}" destId="{B2F4089C-E61E-4660-937F-7790751C948B}" srcOrd="1" destOrd="0" presId="urn:microsoft.com/office/officeart/2018/5/layout/IconCircleLabelList"/>
    <dgm:cxn modelId="{90431A99-F7D4-4710-AF5C-C19EC969AC53}" type="presParOf" srcId="{691898F5-62A8-4F3B-964A-10E135C845CA}" destId="{DC1DA0B7-4814-4393-B7D7-FC54BFC9D860}" srcOrd="2" destOrd="0" presId="urn:microsoft.com/office/officeart/2018/5/layout/IconCircleLabelList"/>
    <dgm:cxn modelId="{34983322-1321-4791-B046-A008C27094DD}" type="presParOf" srcId="{691898F5-62A8-4F3B-964A-10E135C845CA}" destId="{3057FEFF-BDA0-461F-B3FD-23C13D52E149}"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090DD8-FDAA-41A4-B23C-4A8D115C5B4C}"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4BF86B3E-D539-4429-99EB-5365518ADFCF}">
      <dgm:prSet phldrT="[Text]" phldr="0"/>
      <dgm:spPr/>
      <dgm:t>
        <a:bodyPr/>
        <a:lstStyle/>
        <a:p>
          <a:pPr rtl="0"/>
          <a:r>
            <a:rPr lang="en-US" b="1" dirty="0">
              <a:latin typeface="Calibri Light" panose="020F0302020204030204"/>
            </a:rPr>
            <a:t> Güçlü Yanlar</a:t>
          </a:r>
          <a:endParaRPr lang="en-US" b="1" dirty="0"/>
        </a:p>
      </dgm:t>
    </dgm:pt>
    <dgm:pt modelId="{FFDB5CA2-BAA3-4A6B-8179-D8DCCDB4C6A1}" type="parTrans" cxnId="{6733378D-AA91-4EC6-9E0C-59F0CBF7F7A6}">
      <dgm:prSet/>
      <dgm:spPr/>
      <dgm:t>
        <a:bodyPr/>
        <a:lstStyle/>
        <a:p>
          <a:endParaRPr lang="en-US"/>
        </a:p>
      </dgm:t>
    </dgm:pt>
    <dgm:pt modelId="{F9D6AE0B-8FCE-45D2-B89D-EEE13BF380C5}" type="sibTrans" cxnId="{6733378D-AA91-4EC6-9E0C-59F0CBF7F7A6}">
      <dgm:prSet/>
      <dgm:spPr/>
      <dgm:t>
        <a:bodyPr/>
        <a:lstStyle/>
        <a:p>
          <a:endParaRPr lang="en-US"/>
        </a:p>
      </dgm:t>
    </dgm:pt>
    <dgm:pt modelId="{6AD68D90-D5FA-4C87-B802-8E3A890F2965}">
      <dgm:prSet phldrT="[Text]" phldr="0"/>
      <dgm:spPr/>
      <dgm:t>
        <a:bodyPr/>
        <a:lstStyle/>
        <a:p>
          <a:pPr rtl="0"/>
          <a:r>
            <a:rPr lang="en-US" b="1" dirty="0">
              <a:latin typeface="Calibri Light" panose="020F0302020204030204"/>
            </a:rPr>
            <a:t> Zayıf Yanlar</a:t>
          </a:r>
          <a:endParaRPr lang="en-US" b="1" dirty="0"/>
        </a:p>
      </dgm:t>
    </dgm:pt>
    <dgm:pt modelId="{A8261D27-FF2A-4F1F-A16E-4D7986C5E3CE}" type="parTrans" cxnId="{3F1B1257-C37E-4F7E-BF28-7EFA49F04593}">
      <dgm:prSet/>
      <dgm:spPr/>
      <dgm:t>
        <a:bodyPr/>
        <a:lstStyle/>
        <a:p>
          <a:endParaRPr lang="en-US"/>
        </a:p>
      </dgm:t>
    </dgm:pt>
    <dgm:pt modelId="{9970FB12-FBB2-466C-A42E-F455FB088305}" type="sibTrans" cxnId="{3F1B1257-C37E-4F7E-BF28-7EFA49F04593}">
      <dgm:prSet/>
      <dgm:spPr/>
      <dgm:t>
        <a:bodyPr/>
        <a:lstStyle/>
        <a:p>
          <a:endParaRPr lang="en-US"/>
        </a:p>
      </dgm:t>
    </dgm:pt>
    <dgm:pt modelId="{A1FCE194-CB28-4EB4-95FC-637F402579C2}">
      <dgm:prSet phldrT="[Text]" phldr="0"/>
      <dgm:spPr/>
      <dgm:t>
        <a:bodyPr/>
        <a:lstStyle/>
        <a:p>
          <a:pPr rtl="0"/>
          <a:r>
            <a:rPr lang="en-US" b="1" dirty="0">
              <a:latin typeface="Calibri Light" panose="020F0302020204030204"/>
            </a:rPr>
            <a:t> Fırsatlar</a:t>
          </a:r>
          <a:endParaRPr lang="en-US" b="1" dirty="0"/>
        </a:p>
      </dgm:t>
    </dgm:pt>
    <dgm:pt modelId="{FB478D92-7404-407B-9FED-8E51F903C6E5}" type="parTrans" cxnId="{F1BC311F-6B88-4C32-B092-8E501B6706FB}">
      <dgm:prSet/>
      <dgm:spPr/>
      <dgm:t>
        <a:bodyPr/>
        <a:lstStyle/>
        <a:p>
          <a:endParaRPr lang="en-US"/>
        </a:p>
      </dgm:t>
    </dgm:pt>
    <dgm:pt modelId="{D2CF6878-3353-4DD1-BDE4-AFAB31F426FD}" type="sibTrans" cxnId="{F1BC311F-6B88-4C32-B092-8E501B6706FB}">
      <dgm:prSet/>
      <dgm:spPr/>
      <dgm:t>
        <a:bodyPr/>
        <a:lstStyle/>
        <a:p>
          <a:endParaRPr lang="en-US"/>
        </a:p>
      </dgm:t>
    </dgm:pt>
    <dgm:pt modelId="{9BE25C2F-0CA7-46D7-BB6F-3E4A79178720}">
      <dgm:prSet phldrT="[Text]" phldr="0"/>
      <dgm:spPr/>
      <dgm:t>
        <a:bodyPr/>
        <a:lstStyle/>
        <a:p>
          <a:pPr rtl="0"/>
          <a:r>
            <a:rPr lang="en-US" b="1" dirty="0">
              <a:latin typeface="Calibri Light" panose="020F0302020204030204"/>
            </a:rPr>
            <a:t> Tehditler</a:t>
          </a:r>
          <a:endParaRPr lang="en-US" b="1" dirty="0"/>
        </a:p>
      </dgm:t>
    </dgm:pt>
    <dgm:pt modelId="{F0F8E649-F8A6-48B2-9202-690879A0096D}" type="parTrans" cxnId="{7C998E0B-D60F-48EE-9FE0-498D1E6A16D2}">
      <dgm:prSet/>
      <dgm:spPr/>
      <dgm:t>
        <a:bodyPr/>
        <a:lstStyle/>
        <a:p>
          <a:endParaRPr lang="en-US"/>
        </a:p>
      </dgm:t>
    </dgm:pt>
    <dgm:pt modelId="{0F2B232C-76A9-42AF-ADF5-44E2CA65218D}" type="sibTrans" cxnId="{7C998E0B-D60F-48EE-9FE0-498D1E6A16D2}">
      <dgm:prSet/>
      <dgm:spPr/>
      <dgm:t>
        <a:bodyPr/>
        <a:lstStyle/>
        <a:p>
          <a:endParaRPr lang="en-US"/>
        </a:p>
      </dgm:t>
    </dgm:pt>
    <dgm:pt modelId="{C45B44E2-F04B-41E8-B445-60B6D34F2B4C}">
      <dgm:prSet phldr="0"/>
      <dgm:spPr/>
      <dgm:t>
        <a:bodyPr/>
        <a:lstStyle/>
        <a:p>
          <a:pPr rtl="0"/>
          <a:r>
            <a:rPr lang="en-US" b="1" dirty="0">
              <a:latin typeface="Calibri Light" panose="020F0302020204030204"/>
            </a:rPr>
            <a:t>Kumandalı Sanal Gerçeklik Cihazının Elde Edilememesi</a:t>
          </a:r>
        </a:p>
      </dgm:t>
    </dgm:pt>
    <dgm:pt modelId="{30951DFE-A3BB-4576-9FCD-EF0F4DA53EDB}" type="parTrans" cxnId="{467BD566-8366-4F92-8ECD-9E75FED5C41B}">
      <dgm:prSet/>
      <dgm:spPr/>
      <dgm:t>
        <a:bodyPr/>
        <a:lstStyle/>
        <a:p>
          <a:endParaRPr lang="tr-TR"/>
        </a:p>
      </dgm:t>
    </dgm:pt>
    <dgm:pt modelId="{24DBE010-AB48-4C40-AA8F-CD521ECFE72C}" type="sibTrans" cxnId="{467BD566-8366-4F92-8ECD-9E75FED5C41B}">
      <dgm:prSet/>
      <dgm:spPr/>
      <dgm:t>
        <a:bodyPr/>
        <a:lstStyle/>
        <a:p>
          <a:endParaRPr lang="tr-TR"/>
        </a:p>
      </dgm:t>
    </dgm:pt>
    <dgm:pt modelId="{A78D8657-02FC-4425-B2CA-492260722949}">
      <dgm:prSet phldr="0"/>
      <dgm:spPr/>
      <dgm:t>
        <a:bodyPr/>
        <a:lstStyle/>
        <a:p>
          <a:pPr rtl="0"/>
          <a:r>
            <a:rPr lang="en-US" b="1" dirty="0">
              <a:latin typeface="Calibri Light" panose="020F0302020204030204"/>
            </a:rPr>
            <a:t>Shiny </a:t>
          </a:r>
          <a:r>
            <a:rPr lang="en-US" b="1" dirty="0" err="1">
              <a:latin typeface="Calibri Light" panose="020F0302020204030204"/>
            </a:rPr>
            <a:t>ve</a:t>
          </a:r>
          <a:r>
            <a:rPr lang="en-US" b="1" dirty="0">
              <a:latin typeface="Calibri Light" panose="020F0302020204030204"/>
            </a:rPr>
            <a:t> Web</a:t>
          </a:r>
          <a:r>
            <a:rPr lang="tr-TR" b="1" dirty="0">
              <a:latin typeface="Calibri Light" panose="020F0302020204030204"/>
            </a:rPr>
            <a:t>VR</a:t>
          </a:r>
          <a:r>
            <a:rPr lang="en-US" b="1" dirty="0">
              <a:latin typeface="Calibri Light" panose="020F0302020204030204"/>
            </a:rPr>
            <a:t> arasındaki iletişimi sağlayan paket üzerinden istenilen her grafiğin gerçekleştirilememesi </a:t>
          </a:r>
        </a:p>
      </dgm:t>
    </dgm:pt>
    <dgm:pt modelId="{540B2794-6888-4F8F-B70F-0BCB3F1D52CC}" type="parTrans" cxnId="{4CEB760A-4401-4FAD-9A8B-8846570198F3}">
      <dgm:prSet/>
      <dgm:spPr/>
      <dgm:t>
        <a:bodyPr/>
        <a:lstStyle/>
        <a:p>
          <a:endParaRPr lang="tr-TR"/>
        </a:p>
      </dgm:t>
    </dgm:pt>
    <dgm:pt modelId="{BFC73B21-612D-422C-BD1A-ACFAAE6192CB}" type="sibTrans" cxnId="{4CEB760A-4401-4FAD-9A8B-8846570198F3}">
      <dgm:prSet/>
      <dgm:spPr/>
      <dgm:t>
        <a:bodyPr/>
        <a:lstStyle/>
        <a:p>
          <a:endParaRPr lang="tr-TR"/>
        </a:p>
      </dgm:t>
    </dgm:pt>
    <dgm:pt modelId="{EE8F557A-C8BC-485B-BE80-2EF07071DD6E}">
      <dgm:prSet phldr="0"/>
      <dgm:spPr/>
      <dgm:t>
        <a:bodyPr/>
        <a:lstStyle/>
        <a:p>
          <a:pPr rtl="0"/>
          <a:r>
            <a:rPr lang="en-US" b="1" dirty="0">
              <a:latin typeface="Calibri Light" panose="020F0302020204030204"/>
            </a:rPr>
            <a:t>Yeni ve önem kazanmakta olan bir alan, yakın zamanda birçok alan için zaruri hale geleceğinin öngörülmesi</a:t>
          </a:r>
        </a:p>
      </dgm:t>
    </dgm:pt>
    <dgm:pt modelId="{7F0CCB9D-0E32-41FC-A620-2A68C413535B}" type="parTrans" cxnId="{BCEC8B2C-7EC7-4AB1-8528-91CB38228261}">
      <dgm:prSet/>
      <dgm:spPr/>
      <dgm:t>
        <a:bodyPr/>
        <a:lstStyle/>
        <a:p>
          <a:endParaRPr lang="tr-TR"/>
        </a:p>
      </dgm:t>
    </dgm:pt>
    <dgm:pt modelId="{163FB7D5-6253-4135-ABFF-C8140E76C059}" type="sibTrans" cxnId="{BCEC8B2C-7EC7-4AB1-8528-91CB38228261}">
      <dgm:prSet/>
      <dgm:spPr/>
      <dgm:t>
        <a:bodyPr/>
        <a:lstStyle/>
        <a:p>
          <a:endParaRPr lang="tr-TR"/>
        </a:p>
      </dgm:t>
    </dgm:pt>
    <dgm:pt modelId="{1E92D1A8-8130-459E-9EF8-EE8B901DF74D}">
      <dgm:prSet phldr="0"/>
      <dgm:spPr/>
      <dgm:t>
        <a:bodyPr/>
        <a:lstStyle/>
        <a:p>
          <a:pPr rtl="0"/>
          <a:r>
            <a:rPr lang="en-US" b="1" dirty="0">
              <a:latin typeface="Calibri Light" panose="020F0302020204030204"/>
            </a:rPr>
            <a:t>R'ın grafik motoru</a:t>
          </a:r>
        </a:p>
      </dgm:t>
    </dgm:pt>
    <dgm:pt modelId="{C5523045-62CE-4E76-8B10-44127E5BA0C6}" type="parTrans" cxnId="{D208F44C-C461-43BA-821C-D3ECFDEFA5D0}">
      <dgm:prSet/>
      <dgm:spPr/>
      <dgm:t>
        <a:bodyPr/>
        <a:lstStyle/>
        <a:p>
          <a:endParaRPr lang="tr-TR"/>
        </a:p>
      </dgm:t>
    </dgm:pt>
    <dgm:pt modelId="{08F59344-C620-4D3C-A7B0-AB1C79CF38AF}" type="sibTrans" cxnId="{D208F44C-C461-43BA-821C-D3ECFDEFA5D0}">
      <dgm:prSet/>
      <dgm:spPr/>
      <dgm:t>
        <a:bodyPr/>
        <a:lstStyle/>
        <a:p>
          <a:endParaRPr lang="tr-TR"/>
        </a:p>
      </dgm:t>
    </dgm:pt>
    <dgm:pt modelId="{2C73BC21-8F61-4B27-8E68-2CBBC13D3B6C}">
      <dgm:prSet phldr="0"/>
      <dgm:spPr/>
      <dgm:t>
        <a:bodyPr/>
        <a:lstStyle/>
        <a:p>
          <a:pPr rtl="0"/>
          <a:r>
            <a:rPr lang="en-US" b="1" dirty="0">
              <a:latin typeface="Calibri Light" panose="020F0302020204030204"/>
            </a:rPr>
            <a:t> Her türlü grafiğin şu an paket üzerinden gerçekleştirilememesi</a:t>
          </a:r>
        </a:p>
      </dgm:t>
    </dgm:pt>
    <dgm:pt modelId="{671ED6B9-482B-41E2-BF09-B5F04A321889}" type="parTrans" cxnId="{9C441147-15C6-4602-829D-D440FBA8A993}">
      <dgm:prSet/>
      <dgm:spPr/>
      <dgm:t>
        <a:bodyPr/>
        <a:lstStyle/>
        <a:p>
          <a:endParaRPr lang="tr-TR"/>
        </a:p>
      </dgm:t>
    </dgm:pt>
    <dgm:pt modelId="{7B98F675-970B-46F8-898D-15F625E384E5}" type="sibTrans" cxnId="{9C441147-15C6-4602-829D-D440FBA8A993}">
      <dgm:prSet/>
      <dgm:spPr/>
      <dgm:t>
        <a:bodyPr/>
        <a:lstStyle/>
        <a:p>
          <a:endParaRPr lang="tr-TR"/>
        </a:p>
      </dgm:t>
    </dgm:pt>
    <dgm:pt modelId="{59E4D94E-46FF-4621-9AC1-4C24062DB2D1}">
      <dgm:prSet phldr="0"/>
      <dgm:spPr/>
      <dgm:t>
        <a:bodyPr/>
        <a:lstStyle/>
        <a:p>
          <a:pPr rtl="0"/>
          <a:r>
            <a:rPr lang="en-US" b="1" dirty="0">
              <a:latin typeface="Calibri Light" panose="020F0302020204030204"/>
            </a:rPr>
            <a:t> Shiny üzerindeki saat/kullanıcı kısıtının aşılması</a:t>
          </a:r>
          <a:endParaRPr lang="en-US" b="1" dirty="0"/>
        </a:p>
      </dgm:t>
    </dgm:pt>
    <dgm:pt modelId="{C7CC47CB-FDBB-43D8-AB06-C82543ACEC13}" type="parTrans" cxnId="{120D9CCC-62A1-4671-8B34-9D0D4D4C02BA}">
      <dgm:prSet/>
      <dgm:spPr/>
      <dgm:t>
        <a:bodyPr/>
        <a:lstStyle/>
        <a:p>
          <a:endParaRPr lang="tr-TR"/>
        </a:p>
      </dgm:t>
    </dgm:pt>
    <dgm:pt modelId="{1D1A5E31-0EC6-4DD6-87F6-C8293D00AF37}" type="sibTrans" cxnId="{120D9CCC-62A1-4671-8B34-9D0D4D4C02BA}">
      <dgm:prSet/>
      <dgm:spPr/>
      <dgm:t>
        <a:bodyPr/>
        <a:lstStyle/>
        <a:p>
          <a:endParaRPr lang="tr-TR"/>
        </a:p>
      </dgm:t>
    </dgm:pt>
    <dgm:pt modelId="{CC0A2640-F2E0-48A3-A75E-DDCEF0325A3A}" type="pres">
      <dgm:prSet presAssocID="{6A090DD8-FDAA-41A4-B23C-4A8D115C5B4C}" presName="diagram" presStyleCnt="0">
        <dgm:presLayoutVars>
          <dgm:dir/>
          <dgm:resizeHandles val="exact"/>
        </dgm:presLayoutVars>
      </dgm:prSet>
      <dgm:spPr/>
    </dgm:pt>
    <dgm:pt modelId="{846FA65C-BED0-4D1F-908D-EADE9CF25B57}" type="pres">
      <dgm:prSet presAssocID="{4BF86B3E-D539-4429-99EB-5365518ADFCF}" presName="node" presStyleLbl="node1" presStyleIdx="0" presStyleCnt="4">
        <dgm:presLayoutVars>
          <dgm:bulletEnabled val="1"/>
        </dgm:presLayoutVars>
      </dgm:prSet>
      <dgm:spPr/>
    </dgm:pt>
    <dgm:pt modelId="{B8E0AA88-67AA-4194-915E-9914A7757BF0}" type="pres">
      <dgm:prSet presAssocID="{F9D6AE0B-8FCE-45D2-B89D-EEE13BF380C5}" presName="sibTrans" presStyleCnt="0"/>
      <dgm:spPr/>
    </dgm:pt>
    <dgm:pt modelId="{BF413AA5-C046-4BFB-B5F6-241694D358D5}" type="pres">
      <dgm:prSet presAssocID="{6AD68D90-D5FA-4C87-B802-8E3A890F2965}" presName="node" presStyleLbl="node1" presStyleIdx="1" presStyleCnt="4">
        <dgm:presLayoutVars>
          <dgm:bulletEnabled val="1"/>
        </dgm:presLayoutVars>
      </dgm:prSet>
      <dgm:spPr/>
    </dgm:pt>
    <dgm:pt modelId="{8EB26DA4-EE93-45AA-BD9D-683E2661F000}" type="pres">
      <dgm:prSet presAssocID="{9970FB12-FBB2-466C-A42E-F455FB088305}" presName="sibTrans" presStyleCnt="0"/>
      <dgm:spPr/>
    </dgm:pt>
    <dgm:pt modelId="{490508E6-0698-4C50-B752-0668B373BD16}" type="pres">
      <dgm:prSet presAssocID="{A1FCE194-CB28-4EB4-95FC-637F402579C2}" presName="node" presStyleLbl="node1" presStyleIdx="2" presStyleCnt="4">
        <dgm:presLayoutVars>
          <dgm:bulletEnabled val="1"/>
        </dgm:presLayoutVars>
      </dgm:prSet>
      <dgm:spPr/>
    </dgm:pt>
    <dgm:pt modelId="{0DD6C2F3-F8B3-4AA7-8B77-1C99FB9FBC90}" type="pres">
      <dgm:prSet presAssocID="{D2CF6878-3353-4DD1-BDE4-AFAB31F426FD}" presName="sibTrans" presStyleCnt="0"/>
      <dgm:spPr/>
    </dgm:pt>
    <dgm:pt modelId="{B095A387-DD69-4DEA-8598-4991FD0690C8}" type="pres">
      <dgm:prSet presAssocID="{9BE25C2F-0CA7-46D7-BB6F-3E4A79178720}" presName="node" presStyleLbl="node1" presStyleIdx="3" presStyleCnt="4">
        <dgm:presLayoutVars>
          <dgm:bulletEnabled val="1"/>
        </dgm:presLayoutVars>
      </dgm:prSet>
      <dgm:spPr/>
    </dgm:pt>
  </dgm:ptLst>
  <dgm:cxnLst>
    <dgm:cxn modelId="{3DE4BA08-EE70-4CF2-9F6B-6AC6963A0790}" type="presOf" srcId="{1E92D1A8-8130-459E-9EF8-EE8B901DF74D}" destId="{846FA65C-BED0-4D1F-908D-EADE9CF25B57}" srcOrd="0" destOrd="1" presId="urn:microsoft.com/office/officeart/2005/8/layout/default"/>
    <dgm:cxn modelId="{4CEB760A-4401-4FAD-9A8B-8846570198F3}" srcId="{9BE25C2F-0CA7-46D7-BB6F-3E4A79178720}" destId="{A78D8657-02FC-4425-B2CA-492260722949}" srcOrd="1" destOrd="0" parTransId="{540B2794-6888-4F8F-B70F-0BCB3F1D52CC}" sibTransId="{BFC73B21-612D-422C-BD1A-ACFAAE6192CB}"/>
    <dgm:cxn modelId="{7C998E0B-D60F-48EE-9FE0-498D1E6A16D2}" srcId="{6A090DD8-FDAA-41A4-B23C-4A8D115C5B4C}" destId="{9BE25C2F-0CA7-46D7-BB6F-3E4A79178720}" srcOrd="3" destOrd="0" parTransId="{F0F8E649-F8A6-48B2-9202-690879A0096D}" sibTransId="{0F2B232C-76A9-42AF-ADF5-44E2CA65218D}"/>
    <dgm:cxn modelId="{F1BC311F-6B88-4C32-B092-8E501B6706FB}" srcId="{6A090DD8-FDAA-41A4-B23C-4A8D115C5B4C}" destId="{A1FCE194-CB28-4EB4-95FC-637F402579C2}" srcOrd="2" destOrd="0" parTransId="{FB478D92-7404-407B-9FED-8E51F903C6E5}" sibTransId="{D2CF6878-3353-4DD1-BDE4-AFAB31F426FD}"/>
    <dgm:cxn modelId="{BCEC8B2C-7EC7-4AB1-8528-91CB38228261}" srcId="{A1FCE194-CB28-4EB4-95FC-637F402579C2}" destId="{EE8F557A-C8BC-485B-BE80-2EF07071DD6E}" srcOrd="0" destOrd="0" parTransId="{7F0CCB9D-0E32-41FC-A620-2A68C413535B}" sibTransId="{163FB7D5-6253-4135-ABFF-C8140E76C059}"/>
    <dgm:cxn modelId="{4218C334-FBA4-4964-AB62-2D81F3853E7A}" type="presOf" srcId="{EE8F557A-C8BC-485B-BE80-2EF07071DD6E}" destId="{490508E6-0698-4C50-B752-0668B373BD16}" srcOrd="0" destOrd="1" presId="urn:microsoft.com/office/officeart/2005/8/layout/default"/>
    <dgm:cxn modelId="{BE26C534-9D51-4113-8BFB-B05F7610461F}" type="presOf" srcId="{6A090DD8-FDAA-41A4-B23C-4A8D115C5B4C}" destId="{CC0A2640-F2E0-48A3-A75E-DDCEF0325A3A}" srcOrd="0" destOrd="0" presId="urn:microsoft.com/office/officeart/2005/8/layout/default"/>
    <dgm:cxn modelId="{67DE5B65-94B8-4EBC-BDF5-B0568F417584}" type="presOf" srcId="{4BF86B3E-D539-4429-99EB-5365518ADFCF}" destId="{846FA65C-BED0-4D1F-908D-EADE9CF25B57}" srcOrd="0" destOrd="0" presId="urn:microsoft.com/office/officeart/2005/8/layout/default"/>
    <dgm:cxn modelId="{A36C7046-5F1A-4A15-8BA1-EED24D1FF72E}" type="presOf" srcId="{6AD68D90-D5FA-4C87-B802-8E3A890F2965}" destId="{BF413AA5-C046-4BFB-B5F6-241694D358D5}" srcOrd="0" destOrd="0" presId="urn:microsoft.com/office/officeart/2005/8/layout/default"/>
    <dgm:cxn modelId="{467BD566-8366-4F92-8ECD-9E75FED5C41B}" srcId="{9BE25C2F-0CA7-46D7-BB6F-3E4A79178720}" destId="{C45B44E2-F04B-41E8-B445-60B6D34F2B4C}" srcOrd="0" destOrd="0" parTransId="{30951DFE-A3BB-4576-9FCD-EF0F4DA53EDB}" sibTransId="{24DBE010-AB48-4C40-AA8F-CD521ECFE72C}"/>
    <dgm:cxn modelId="{9C441147-15C6-4602-829D-D440FBA8A993}" srcId="{6AD68D90-D5FA-4C87-B802-8E3A890F2965}" destId="{2C73BC21-8F61-4B27-8E68-2CBBC13D3B6C}" srcOrd="0" destOrd="0" parTransId="{671ED6B9-482B-41E2-BF09-B5F04A321889}" sibTransId="{7B98F675-970B-46F8-898D-15F625E384E5}"/>
    <dgm:cxn modelId="{1A022B47-2533-4D01-8AF3-E240D2AFCE40}" type="presOf" srcId="{2C73BC21-8F61-4B27-8E68-2CBBC13D3B6C}" destId="{BF413AA5-C046-4BFB-B5F6-241694D358D5}" srcOrd="0" destOrd="1" presId="urn:microsoft.com/office/officeart/2005/8/layout/default"/>
    <dgm:cxn modelId="{D208F44C-C461-43BA-821C-D3ECFDEFA5D0}" srcId="{4BF86B3E-D539-4429-99EB-5365518ADFCF}" destId="{1E92D1A8-8130-459E-9EF8-EE8B901DF74D}" srcOrd="0" destOrd="0" parTransId="{C5523045-62CE-4E76-8B10-44127E5BA0C6}" sibTransId="{08F59344-C620-4D3C-A7B0-AB1C79CF38AF}"/>
    <dgm:cxn modelId="{3F1B1257-C37E-4F7E-BF28-7EFA49F04593}" srcId="{6A090DD8-FDAA-41A4-B23C-4A8D115C5B4C}" destId="{6AD68D90-D5FA-4C87-B802-8E3A890F2965}" srcOrd="1" destOrd="0" parTransId="{A8261D27-FF2A-4F1F-A16E-4D7986C5E3CE}" sibTransId="{9970FB12-FBB2-466C-A42E-F455FB088305}"/>
    <dgm:cxn modelId="{6733378D-AA91-4EC6-9E0C-59F0CBF7F7A6}" srcId="{6A090DD8-FDAA-41A4-B23C-4A8D115C5B4C}" destId="{4BF86B3E-D539-4429-99EB-5365518ADFCF}" srcOrd="0" destOrd="0" parTransId="{FFDB5CA2-BAA3-4A6B-8179-D8DCCDB4C6A1}" sibTransId="{F9D6AE0B-8FCE-45D2-B89D-EEE13BF380C5}"/>
    <dgm:cxn modelId="{35EC62BA-1F7E-476A-8D82-5AF46B75F6E8}" type="presOf" srcId="{A1FCE194-CB28-4EB4-95FC-637F402579C2}" destId="{490508E6-0698-4C50-B752-0668B373BD16}" srcOrd="0" destOrd="0" presId="urn:microsoft.com/office/officeart/2005/8/layout/default"/>
    <dgm:cxn modelId="{AA7548BA-B9F3-4816-8D9A-C50624E1C865}" type="presOf" srcId="{59E4D94E-46FF-4621-9AC1-4C24062DB2D1}" destId="{B095A387-DD69-4DEA-8598-4991FD0690C8}" srcOrd="0" destOrd="3" presId="urn:microsoft.com/office/officeart/2005/8/layout/default"/>
    <dgm:cxn modelId="{120D9CCC-62A1-4671-8B34-9D0D4D4C02BA}" srcId="{9BE25C2F-0CA7-46D7-BB6F-3E4A79178720}" destId="{59E4D94E-46FF-4621-9AC1-4C24062DB2D1}" srcOrd="2" destOrd="0" parTransId="{C7CC47CB-FDBB-43D8-AB06-C82543ACEC13}" sibTransId="{1D1A5E31-0EC6-4DD6-87F6-C8293D00AF37}"/>
    <dgm:cxn modelId="{EC37C9DC-EAC9-4FBA-A776-EBB7E4CCDFBB}" type="presOf" srcId="{C45B44E2-F04B-41E8-B445-60B6D34F2B4C}" destId="{B095A387-DD69-4DEA-8598-4991FD0690C8}" srcOrd="0" destOrd="1" presId="urn:microsoft.com/office/officeart/2005/8/layout/default"/>
    <dgm:cxn modelId="{A6E0AEDF-5773-4988-B9C8-1330324DC5DE}" type="presOf" srcId="{9BE25C2F-0CA7-46D7-BB6F-3E4A79178720}" destId="{B095A387-DD69-4DEA-8598-4991FD0690C8}" srcOrd="0" destOrd="0" presId="urn:microsoft.com/office/officeart/2005/8/layout/default"/>
    <dgm:cxn modelId="{4ED0F6E6-AE20-4646-AC64-F9D64346D8AB}" type="presOf" srcId="{A78D8657-02FC-4425-B2CA-492260722949}" destId="{B095A387-DD69-4DEA-8598-4991FD0690C8}" srcOrd="0" destOrd="2" presId="urn:microsoft.com/office/officeart/2005/8/layout/default"/>
    <dgm:cxn modelId="{8B7B7D2D-D8E8-4907-8CCC-C17BB56BFF42}" type="presParOf" srcId="{CC0A2640-F2E0-48A3-A75E-DDCEF0325A3A}" destId="{846FA65C-BED0-4D1F-908D-EADE9CF25B57}" srcOrd="0" destOrd="0" presId="urn:microsoft.com/office/officeart/2005/8/layout/default"/>
    <dgm:cxn modelId="{AB2516F5-E5E0-4C48-BBA0-115E13931289}" type="presParOf" srcId="{CC0A2640-F2E0-48A3-A75E-DDCEF0325A3A}" destId="{B8E0AA88-67AA-4194-915E-9914A7757BF0}" srcOrd="1" destOrd="0" presId="urn:microsoft.com/office/officeart/2005/8/layout/default"/>
    <dgm:cxn modelId="{425F2AAF-FC71-4AED-820B-2FDE703E3B77}" type="presParOf" srcId="{CC0A2640-F2E0-48A3-A75E-DDCEF0325A3A}" destId="{BF413AA5-C046-4BFB-B5F6-241694D358D5}" srcOrd="2" destOrd="0" presId="urn:microsoft.com/office/officeart/2005/8/layout/default"/>
    <dgm:cxn modelId="{BAB15523-7245-4384-8D31-E5E07C2860E9}" type="presParOf" srcId="{CC0A2640-F2E0-48A3-A75E-DDCEF0325A3A}" destId="{8EB26DA4-EE93-45AA-BD9D-683E2661F000}" srcOrd="3" destOrd="0" presId="urn:microsoft.com/office/officeart/2005/8/layout/default"/>
    <dgm:cxn modelId="{C585E163-0BA8-49E0-9615-53227913D96F}" type="presParOf" srcId="{CC0A2640-F2E0-48A3-A75E-DDCEF0325A3A}" destId="{490508E6-0698-4C50-B752-0668B373BD16}" srcOrd="4" destOrd="0" presId="urn:microsoft.com/office/officeart/2005/8/layout/default"/>
    <dgm:cxn modelId="{FCC0BA44-884F-44DF-B5BF-C071A8A14860}" type="presParOf" srcId="{CC0A2640-F2E0-48A3-A75E-DDCEF0325A3A}" destId="{0DD6C2F3-F8B3-4AA7-8B77-1C99FB9FBC90}" srcOrd="5" destOrd="0" presId="urn:microsoft.com/office/officeart/2005/8/layout/default"/>
    <dgm:cxn modelId="{DBF03764-8B28-4C52-9CE5-607C0E8B93C3}" type="presParOf" srcId="{CC0A2640-F2E0-48A3-A75E-DDCEF0325A3A}" destId="{B095A387-DD69-4DEA-8598-4991FD0690C8}"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AC303F-0EAE-4C16-87CB-988619B48F18}"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53872D0-ED0E-4A68-AD9A-59F8DD6DB1C6}">
      <dgm:prSet/>
      <dgm:spPr/>
      <dgm:t>
        <a:bodyPr/>
        <a:lstStyle/>
        <a:p>
          <a:r>
            <a:rPr lang="tr-TR" dirty="0"/>
            <a:t>shiny</a:t>
          </a:r>
          <a:endParaRPr lang="en-US" dirty="0"/>
        </a:p>
      </dgm:t>
    </dgm:pt>
    <dgm:pt modelId="{53A4DC4A-E345-41B9-B7E2-00F0E0B63E64}" type="parTrans" cxnId="{CB574D87-1B2E-4CEE-9C7A-6A9F4FF03869}">
      <dgm:prSet/>
      <dgm:spPr/>
      <dgm:t>
        <a:bodyPr/>
        <a:lstStyle/>
        <a:p>
          <a:endParaRPr lang="en-US"/>
        </a:p>
      </dgm:t>
    </dgm:pt>
    <dgm:pt modelId="{C10D50FA-AED6-43DD-B776-09032FB92FF3}" type="sibTrans" cxnId="{CB574D87-1B2E-4CEE-9C7A-6A9F4FF03869}">
      <dgm:prSet/>
      <dgm:spPr/>
      <dgm:t>
        <a:bodyPr/>
        <a:lstStyle/>
        <a:p>
          <a:endParaRPr lang="en-US"/>
        </a:p>
      </dgm:t>
    </dgm:pt>
    <dgm:pt modelId="{762E2694-A536-453C-8155-C9FFDB2185DE}">
      <dgm:prSet/>
      <dgm:spPr/>
      <dgm:t>
        <a:bodyPr/>
        <a:lstStyle/>
        <a:p>
          <a:r>
            <a:rPr lang="tr-TR" dirty="0"/>
            <a:t>shinyaframe</a:t>
          </a:r>
          <a:endParaRPr lang="en-US" dirty="0"/>
        </a:p>
      </dgm:t>
    </dgm:pt>
    <dgm:pt modelId="{524DF0EA-3B2C-4A7D-8E47-40FB07B91882}" type="parTrans" cxnId="{521D7AFB-EDFA-486A-81CC-64D369A017BC}">
      <dgm:prSet/>
      <dgm:spPr/>
      <dgm:t>
        <a:bodyPr/>
        <a:lstStyle/>
        <a:p>
          <a:endParaRPr lang="en-US"/>
        </a:p>
      </dgm:t>
    </dgm:pt>
    <dgm:pt modelId="{AFB9ED11-597F-4EDB-A1C4-AC865B04267A}" type="sibTrans" cxnId="{521D7AFB-EDFA-486A-81CC-64D369A017BC}">
      <dgm:prSet/>
      <dgm:spPr/>
      <dgm:t>
        <a:bodyPr/>
        <a:lstStyle/>
        <a:p>
          <a:endParaRPr lang="en-US"/>
        </a:p>
      </dgm:t>
    </dgm:pt>
    <dgm:pt modelId="{F9564D69-CA4B-47A1-B2E5-C248E1C9EEDD}">
      <dgm:prSet/>
      <dgm:spPr/>
      <dgm:t>
        <a:bodyPr/>
        <a:lstStyle/>
        <a:p>
          <a:r>
            <a:rPr lang="tr-TR" dirty="0"/>
            <a:t>ggplot2</a:t>
          </a:r>
          <a:endParaRPr lang="en-US" dirty="0"/>
        </a:p>
      </dgm:t>
    </dgm:pt>
    <dgm:pt modelId="{28FDB938-EC71-4BB8-982B-92BE901B7362}" type="parTrans" cxnId="{E104EDB6-8F20-4E60-A3EC-736A1FFE3BAB}">
      <dgm:prSet/>
      <dgm:spPr/>
      <dgm:t>
        <a:bodyPr/>
        <a:lstStyle/>
        <a:p>
          <a:endParaRPr lang="en-US"/>
        </a:p>
      </dgm:t>
    </dgm:pt>
    <dgm:pt modelId="{8AF6AE51-C81C-467F-A456-77DC24CB95A2}" type="sibTrans" cxnId="{E104EDB6-8F20-4E60-A3EC-736A1FFE3BAB}">
      <dgm:prSet/>
      <dgm:spPr/>
      <dgm:t>
        <a:bodyPr/>
        <a:lstStyle/>
        <a:p>
          <a:endParaRPr lang="en-US"/>
        </a:p>
      </dgm:t>
    </dgm:pt>
    <dgm:pt modelId="{75A9282C-6C7F-4A42-86E5-B3711E40FF27}">
      <dgm:prSet/>
      <dgm:spPr/>
      <dgm:t>
        <a:bodyPr/>
        <a:lstStyle/>
        <a:p>
          <a:r>
            <a:rPr lang="tr-TR" dirty="0"/>
            <a:t>tidyverse</a:t>
          </a:r>
          <a:endParaRPr lang="en-US" dirty="0"/>
        </a:p>
      </dgm:t>
    </dgm:pt>
    <dgm:pt modelId="{F6EF0EB1-4748-4D9F-A8CA-2D14C55F38E0}" type="parTrans" cxnId="{9F4C4948-1AB5-4661-8648-5DA528BEBC79}">
      <dgm:prSet/>
      <dgm:spPr/>
      <dgm:t>
        <a:bodyPr/>
        <a:lstStyle/>
        <a:p>
          <a:endParaRPr lang="en-US"/>
        </a:p>
      </dgm:t>
    </dgm:pt>
    <dgm:pt modelId="{D575F786-12B9-4527-91B9-617DA405C937}" type="sibTrans" cxnId="{9F4C4948-1AB5-4661-8648-5DA528BEBC79}">
      <dgm:prSet/>
      <dgm:spPr/>
      <dgm:t>
        <a:bodyPr/>
        <a:lstStyle/>
        <a:p>
          <a:endParaRPr lang="en-US"/>
        </a:p>
      </dgm:t>
    </dgm:pt>
    <dgm:pt modelId="{3AFC8C3F-3B43-4A7E-85F4-DCF8FEB61770}">
      <dgm:prSet/>
      <dgm:spPr/>
      <dgm:t>
        <a:bodyPr/>
        <a:lstStyle/>
        <a:p>
          <a:r>
            <a:rPr lang="tr-TR" dirty="0"/>
            <a:t>scales</a:t>
          </a:r>
          <a:endParaRPr lang="en-US" dirty="0"/>
        </a:p>
      </dgm:t>
    </dgm:pt>
    <dgm:pt modelId="{31FE442E-7D6B-45CB-BF55-485FBC01AE7C}" type="parTrans" cxnId="{C5E6F870-DEFF-4179-B37C-F95964D71DF3}">
      <dgm:prSet/>
      <dgm:spPr/>
      <dgm:t>
        <a:bodyPr/>
        <a:lstStyle/>
        <a:p>
          <a:endParaRPr lang="en-US"/>
        </a:p>
      </dgm:t>
    </dgm:pt>
    <dgm:pt modelId="{295DBBDB-4039-4E43-859D-EF3BFCB24E41}" type="sibTrans" cxnId="{C5E6F870-DEFF-4179-B37C-F95964D71DF3}">
      <dgm:prSet/>
      <dgm:spPr/>
      <dgm:t>
        <a:bodyPr/>
        <a:lstStyle/>
        <a:p>
          <a:endParaRPr lang="en-US"/>
        </a:p>
      </dgm:t>
    </dgm:pt>
    <dgm:pt modelId="{14FC1925-2128-4D62-ABC5-5E7EE374168E}" type="pres">
      <dgm:prSet presAssocID="{B6AC303F-0EAE-4C16-87CB-988619B48F18}" presName="vert0" presStyleCnt="0">
        <dgm:presLayoutVars>
          <dgm:dir/>
          <dgm:animOne val="branch"/>
          <dgm:animLvl val="lvl"/>
        </dgm:presLayoutVars>
      </dgm:prSet>
      <dgm:spPr/>
    </dgm:pt>
    <dgm:pt modelId="{C82D129B-7153-45C4-AA5A-0126E5E46E0B}" type="pres">
      <dgm:prSet presAssocID="{153872D0-ED0E-4A68-AD9A-59F8DD6DB1C6}" presName="thickLine" presStyleLbl="alignNode1" presStyleIdx="0" presStyleCnt="5"/>
      <dgm:spPr/>
    </dgm:pt>
    <dgm:pt modelId="{562A524A-BD31-40A5-88C9-82156508007F}" type="pres">
      <dgm:prSet presAssocID="{153872D0-ED0E-4A68-AD9A-59F8DD6DB1C6}" presName="horz1" presStyleCnt="0"/>
      <dgm:spPr/>
    </dgm:pt>
    <dgm:pt modelId="{340FF31D-7941-4F75-A124-937DED4CC4A4}" type="pres">
      <dgm:prSet presAssocID="{153872D0-ED0E-4A68-AD9A-59F8DD6DB1C6}" presName="tx1" presStyleLbl="revTx" presStyleIdx="0" presStyleCnt="5"/>
      <dgm:spPr/>
    </dgm:pt>
    <dgm:pt modelId="{D2D87B33-7CF5-4490-A94A-69C05A12CEF2}" type="pres">
      <dgm:prSet presAssocID="{153872D0-ED0E-4A68-AD9A-59F8DD6DB1C6}" presName="vert1" presStyleCnt="0"/>
      <dgm:spPr/>
    </dgm:pt>
    <dgm:pt modelId="{7C421D44-C4B2-4F65-AE71-57D5741A9AAD}" type="pres">
      <dgm:prSet presAssocID="{762E2694-A536-453C-8155-C9FFDB2185DE}" presName="thickLine" presStyleLbl="alignNode1" presStyleIdx="1" presStyleCnt="5"/>
      <dgm:spPr/>
    </dgm:pt>
    <dgm:pt modelId="{F359FC20-F1F3-4B68-89A6-C0133A152CC3}" type="pres">
      <dgm:prSet presAssocID="{762E2694-A536-453C-8155-C9FFDB2185DE}" presName="horz1" presStyleCnt="0"/>
      <dgm:spPr/>
    </dgm:pt>
    <dgm:pt modelId="{C3802B62-A5E2-4D97-83AE-21800CE4F0AE}" type="pres">
      <dgm:prSet presAssocID="{762E2694-A536-453C-8155-C9FFDB2185DE}" presName="tx1" presStyleLbl="revTx" presStyleIdx="1" presStyleCnt="5"/>
      <dgm:spPr/>
    </dgm:pt>
    <dgm:pt modelId="{BB63F8F0-AF85-4C20-9BD4-7987FE942195}" type="pres">
      <dgm:prSet presAssocID="{762E2694-A536-453C-8155-C9FFDB2185DE}" presName="vert1" presStyleCnt="0"/>
      <dgm:spPr/>
    </dgm:pt>
    <dgm:pt modelId="{3FAD1283-5352-4BF2-920B-5D647C999610}" type="pres">
      <dgm:prSet presAssocID="{F9564D69-CA4B-47A1-B2E5-C248E1C9EEDD}" presName="thickLine" presStyleLbl="alignNode1" presStyleIdx="2" presStyleCnt="5"/>
      <dgm:spPr/>
    </dgm:pt>
    <dgm:pt modelId="{91093BAE-9186-4B4F-9568-360B6FDC8C9C}" type="pres">
      <dgm:prSet presAssocID="{F9564D69-CA4B-47A1-B2E5-C248E1C9EEDD}" presName="horz1" presStyleCnt="0"/>
      <dgm:spPr/>
    </dgm:pt>
    <dgm:pt modelId="{A95E1B12-7966-4C71-B8C9-DEC4AE6B3505}" type="pres">
      <dgm:prSet presAssocID="{F9564D69-CA4B-47A1-B2E5-C248E1C9EEDD}" presName="tx1" presStyleLbl="revTx" presStyleIdx="2" presStyleCnt="5"/>
      <dgm:spPr/>
    </dgm:pt>
    <dgm:pt modelId="{8434ACA2-1CB5-4DA4-88DC-1CE862A12520}" type="pres">
      <dgm:prSet presAssocID="{F9564D69-CA4B-47A1-B2E5-C248E1C9EEDD}" presName="vert1" presStyleCnt="0"/>
      <dgm:spPr/>
    </dgm:pt>
    <dgm:pt modelId="{D6BC89AB-2ACD-4409-AE19-4FA8A8554349}" type="pres">
      <dgm:prSet presAssocID="{75A9282C-6C7F-4A42-86E5-B3711E40FF27}" presName="thickLine" presStyleLbl="alignNode1" presStyleIdx="3" presStyleCnt="5"/>
      <dgm:spPr/>
    </dgm:pt>
    <dgm:pt modelId="{548DA464-C2E6-4D92-950D-DE6EC956D30F}" type="pres">
      <dgm:prSet presAssocID="{75A9282C-6C7F-4A42-86E5-B3711E40FF27}" presName="horz1" presStyleCnt="0"/>
      <dgm:spPr/>
    </dgm:pt>
    <dgm:pt modelId="{92F787F2-69D4-47AB-B21C-2F384891AA36}" type="pres">
      <dgm:prSet presAssocID="{75A9282C-6C7F-4A42-86E5-B3711E40FF27}" presName="tx1" presStyleLbl="revTx" presStyleIdx="3" presStyleCnt="5"/>
      <dgm:spPr/>
    </dgm:pt>
    <dgm:pt modelId="{068B6291-1900-49BB-8534-2950E082D7C3}" type="pres">
      <dgm:prSet presAssocID="{75A9282C-6C7F-4A42-86E5-B3711E40FF27}" presName="vert1" presStyleCnt="0"/>
      <dgm:spPr/>
    </dgm:pt>
    <dgm:pt modelId="{2058BB21-749B-49A2-9FC2-178305DB5E25}" type="pres">
      <dgm:prSet presAssocID="{3AFC8C3F-3B43-4A7E-85F4-DCF8FEB61770}" presName="thickLine" presStyleLbl="alignNode1" presStyleIdx="4" presStyleCnt="5"/>
      <dgm:spPr/>
    </dgm:pt>
    <dgm:pt modelId="{AC444035-6847-42F5-8CCD-691E1128C116}" type="pres">
      <dgm:prSet presAssocID="{3AFC8C3F-3B43-4A7E-85F4-DCF8FEB61770}" presName="horz1" presStyleCnt="0"/>
      <dgm:spPr/>
    </dgm:pt>
    <dgm:pt modelId="{B26F2A4C-2752-4EBE-890B-B20595180D8F}" type="pres">
      <dgm:prSet presAssocID="{3AFC8C3F-3B43-4A7E-85F4-DCF8FEB61770}" presName="tx1" presStyleLbl="revTx" presStyleIdx="4" presStyleCnt="5"/>
      <dgm:spPr/>
    </dgm:pt>
    <dgm:pt modelId="{9A63C2CB-CA3A-4421-8AFC-44FFC42C0B85}" type="pres">
      <dgm:prSet presAssocID="{3AFC8C3F-3B43-4A7E-85F4-DCF8FEB61770}" presName="vert1" presStyleCnt="0"/>
      <dgm:spPr/>
    </dgm:pt>
  </dgm:ptLst>
  <dgm:cxnLst>
    <dgm:cxn modelId="{9F4C4948-1AB5-4661-8648-5DA528BEBC79}" srcId="{B6AC303F-0EAE-4C16-87CB-988619B48F18}" destId="{75A9282C-6C7F-4A42-86E5-B3711E40FF27}" srcOrd="3" destOrd="0" parTransId="{F6EF0EB1-4748-4D9F-A8CA-2D14C55F38E0}" sibTransId="{D575F786-12B9-4527-91B9-617DA405C937}"/>
    <dgm:cxn modelId="{741E2D50-7D77-46FB-8A06-0602F8E8D0A8}" type="presOf" srcId="{762E2694-A536-453C-8155-C9FFDB2185DE}" destId="{C3802B62-A5E2-4D97-83AE-21800CE4F0AE}" srcOrd="0" destOrd="0" presId="urn:microsoft.com/office/officeart/2008/layout/LinedList"/>
    <dgm:cxn modelId="{C5E6F870-DEFF-4179-B37C-F95964D71DF3}" srcId="{B6AC303F-0EAE-4C16-87CB-988619B48F18}" destId="{3AFC8C3F-3B43-4A7E-85F4-DCF8FEB61770}" srcOrd="4" destOrd="0" parTransId="{31FE442E-7D6B-45CB-BF55-485FBC01AE7C}" sibTransId="{295DBBDB-4039-4E43-859D-EF3BFCB24E41}"/>
    <dgm:cxn modelId="{D183E574-B2B9-4063-AF41-9C6A7FD7263F}" type="presOf" srcId="{F9564D69-CA4B-47A1-B2E5-C248E1C9EEDD}" destId="{A95E1B12-7966-4C71-B8C9-DEC4AE6B3505}" srcOrd="0" destOrd="0" presId="urn:microsoft.com/office/officeart/2008/layout/LinedList"/>
    <dgm:cxn modelId="{CB574D87-1B2E-4CEE-9C7A-6A9F4FF03869}" srcId="{B6AC303F-0EAE-4C16-87CB-988619B48F18}" destId="{153872D0-ED0E-4A68-AD9A-59F8DD6DB1C6}" srcOrd="0" destOrd="0" parTransId="{53A4DC4A-E345-41B9-B7E2-00F0E0B63E64}" sibTransId="{C10D50FA-AED6-43DD-B776-09032FB92FF3}"/>
    <dgm:cxn modelId="{89BF988C-CA9D-4FDD-93EC-AD38891E7170}" type="presOf" srcId="{B6AC303F-0EAE-4C16-87CB-988619B48F18}" destId="{14FC1925-2128-4D62-ABC5-5E7EE374168E}" srcOrd="0" destOrd="0" presId="urn:microsoft.com/office/officeart/2008/layout/LinedList"/>
    <dgm:cxn modelId="{E104EDB6-8F20-4E60-A3EC-736A1FFE3BAB}" srcId="{B6AC303F-0EAE-4C16-87CB-988619B48F18}" destId="{F9564D69-CA4B-47A1-B2E5-C248E1C9EEDD}" srcOrd="2" destOrd="0" parTransId="{28FDB938-EC71-4BB8-982B-92BE901B7362}" sibTransId="{8AF6AE51-C81C-467F-A456-77DC24CB95A2}"/>
    <dgm:cxn modelId="{EC8290DC-02B5-4BE8-9823-D575E1E57549}" type="presOf" srcId="{3AFC8C3F-3B43-4A7E-85F4-DCF8FEB61770}" destId="{B26F2A4C-2752-4EBE-890B-B20595180D8F}" srcOrd="0" destOrd="0" presId="urn:microsoft.com/office/officeart/2008/layout/LinedList"/>
    <dgm:cxn modelId="{0C1983E2-FC70-4CFF-8E7E-D4168579998B}" type="presOf" srcId="{153872D0-ED0E-4A68-AD9A-59F8DD6DB1C6}" destId="{340FF31D-7941-4F75-A124-937DED4CC4A4}" srcOrd="0" destOrd="0" presId="urn:microsoft.com/office/officeart/2008/layout/LinedList"/>
    <dgm:cxn modelId="{5CDF58E8-653D-4569-B3F6-4216C2A2580A}" type="presOf" srcId="{75A9282C-6C7F-4A42-86E5-B3711E40FF27}" destId="{92F787F2-69D4-47AB-B21C-2F384891AA36}" srcOrd="0" destOrd="0" presId="urn:microsoft.com/office/officeart/2008/layout/LinedList"/>
    <dgm:cxn modelId="{521D7AFB-EDFA-486A-81CC-64D369A017BC}" srcId="{B6AC303F-0EAE-4C16-87CB-988619B48F18}" destId="{762E2694-A536-453C-8155-C9FFDB2185DE}" srcOrd="1" destOrd="0" parTransId="{524DF0EA-3B2C-4A7D-8E47-40FB07B91882}" sibTransId="{AFB9ED11-597F-4EDB-A1C4-AC865B04267A}"/>
    <dgm:cxn modelId="{FA72AE7F-D0F8-4546-8BC7-C03541E0DD89}" type="presParOf" srcId="{14FC1925-2128-4D62-ABC5-5E7EE374168E}" destId="{C82D129B-7153-45C4-AA5A-0126E5E46E0B}" srcOrd="0" destOrd="0" presId="urn:microsoft.com/office/officeart/2008/layout/LinedList"/>
    <dgm:cxn modelId="{8F6C423B-0960-4040-B849-3AAC866034EB}" type="presParOf" srcId="{14FC1925-2128-4D62-ABC5-5E7EE374168E}" destId="{562A524A-BD31-40A5-88C9-82156508007F}" srcOrd="1" destOrd="0" presId="urn:microsoft.com/office/officeart/2008/layout/LinedList"/>
    <dgm:cxn modelId="{968DDF73-6BBD-4836-BBAF-59016F92EB1C}" type="presParOf" srcId="{562A524A-BD31-40A5-88C9-82156508007F}" destId="{340FF31D-7941-4F75-A124-937DED4CC4A4}" srcOrd="0" destOrd="0" presId="urn:microsoft.com/office/officeart/2008/layout/LinedList"/>
    <dgm:cxn modelId="{F5C2F1E1-5665-4D75-8A96-4712E5D9DFC2}" type="presParOf" srcId="{562A524A-BD31-40A5-88C9-82156508007F}" destId="{D2D87B33-7CF5-4490-A94A-69C05A12CEF2}" srcOrd="1" destOrd="0" presId="urn:microsoft.com/office/officeart/2008/layout/LinedList"/>
    <dgm:cxn modelId="{C22E81F3-4644-479A-AA13-A6ABC203A200}" type="presParOf" srcId="{14FC1925-2128-4D62-ABC5-5E7EE374168E}" destId="{7C421D44-C4B2-4F65-AE71-57D5741A9AAD}" srcOrd="2" destOrd="0" presId="urn:microsoft.com/office/officeart/2008/layout/LinedList"/>
    <dgm:cxn modelId="{0BAE6064-BF1D-4825-BB99-8B5B9AF93E02}" type="presParOf" srcId="{14FC1925-2128-4D62-ABC5-5E7EE374168E}" destId="{F359FC20-F1F3-4B68-89A6-C0133A152CC3}" srcOrd="3" destOrd="0" presId="urn:microsoft.com/office/officeart/2008/layout/LinedList"/>
    <dgm:cxn modelId="{22138B8D-6610-42CC-A46E-F739C5D30716}" type="presParOf" srcId="{F359FC20-F1F3-4B68-89A6-C0133A152CC3}" destId="{C3802B62-A5E2-4D97-83AE-21800CE4F0AE}" srcOrd="0" destOrd="0" presId="urn:microsoft.com/office/officeart/2008/layout/LinedList"/>
    <dgm:cxn modelId="{8878990B-A8B2-4AA5-AF8A-2BE42C3063D8}" type="presParOf" srcId="{F359FC20-F1F3-4B68-89A6-C0133A152CC3}" destId="{BB63F8F0-AF85-4C20-9BD4-7987FE942195}" srcOrd="1" destOrd="0" presId="urn:microsoft.com/office/officeart/2008/layout/LinedList"/>
    <dgm:cxn modelId="{66C65D76-0CFF-4B59-AEEE-D0ED55903951}" type="presParOf" srcId="{14FC1925-2128-4D62-ABC5-5E7EE374168E}" destId="{3FAD1283-5352-4BF2-920B-5D647C999610}" srcOrd="4" destOrd="0" presId="urn:microsoft.com/office/officeart/2008/layout/LinedList"/>
    <dgm:cxn modelId="{28625BE8-9406-4562-B9D9-7DA2AABEDBC3}" type="presParOf" srcId="{14FC1925-2128-4D62-ABC5-5E7EE374168E}" destId="{91093BAE-9186-4B4F-9568-360B6FDC8C9C}" srcOrd="5" destOrd="0" presId="urn:microsoft.com/office/officeart/2008/layout/LinedList"/>
    <dgm:cxn modelId="{B9C385C4-C7B1-4B5A-B20B-49820A6FD797}" type="presParOf" srcId="{91093BAE-9186-4B4F-9568-360B6FDC8C9C}" destId="{A95E1B12-7966-4C71-B8C9-DEC4AE6B3505}" srcOrd="0" destOrd="0" presId="urn:microsoft.com/office/officeart/2008/layout/LinedList"/>
    <dgm:cxn modelId="{69C948EC-710D-4294-98E5-86663FB3D271}" type="presParOf" srcId="{91093BAE-9186-4B4F-9568-360B6FDC8C9C}" destId="{8434ACA2-1CB5-4DA4-88DC-1CE862A12520}" srcOrd="1" destOrd="0" presId="urn:microsoft.com/office/officeart/2008/layout/LinedList"/>
    <dgm:cxn modelId="{E86E3E62-5619-484C-853D-A2D5D84B18FC}" type="presParOf" srcId="{14FC1925-2128-4D62-ABC5-5E7EE374168E}" destId="{D6BC89AB-2ACD-4409-AE19-4FA8A8554349}" srcOrd="6" destOrd="0" presId="urn:microsoft.com/office/officeart/2008/layout/LinedList"/>
    <dgm:cxn modelId="{3B5973DA-D14D-4FCE-BFAA-A2DA06484258}" type="presParOf" srcId="{14FC1925-2128-4D62-ABC5-5E7EE374168E}" destId="{548DA464-C2E6-4D92-950D-DE6EC956D30F}" srcOrd="7" destOrd="0" presId="urn:microsoft.com/office/officeart/2008/layout/LinedList"/>
    <dgm:cxn modelId="{951A8BAB-39C0-4363-B145-139FB2D604B9}" type="presParOf" srcId="{548DA464-C2E6-4D92-950D-DE6EC956D30F}" destId="{92F787F2-69D4-47AB-B21C-2F384891AA36}" srcOrd="0" destOrd="0" presId="urn:microsoft.com/office/officeart/2008/layout/LinedList"/>
    <dgm:cxn modelId="{1397AF36-6033-42D4-888F-B4F279A4AA6F}" type="presParOf" srcId="{548DA464-C2E6-4D92-950D-DE6EC956D30F}" destId="{068B6291-1900-49BB-8534-2950E082D7C3}" srcOrd="1" destOrd="0" presId="urn:microsoft.com/office/officeart/2008/layout/LinedList"/>
    <dgm:cxn modelId="{6C39ED57-B598-4DFD-B0A7-F4ACE4BDEE88}" type="presParOf" srcId="{14FC1925-2128-4D62-ABC5-5E7EE374168E}" destId="{2058BB21-749B-49A2-9FC2-178305DB5E25}" srcOrd="8" destOrd="0" presId="urn:microsoft.com/office/officeart/2008/layout/LinedList"/>
    <dgm:cxn modelId="{C29187F1-E71C-4DAF-A34B-1B00E3FE4897}" type="presParOf" srcId="{14FC1925-2128-4D62-ABC5-5E7EE374168E}" destId="{AC444035-6847-42F5-8CCD-691E1128C116}" srcOrd="9" destOrd="0" presId="urn:microsoft.com/office/officeart/2008/layout/LinedList"/>
    <dgm:cxn modelId="{3DEB93E0-9D94-4728-865A-DF9EA4CB3B89}" type="presParOf" srcId="{AC444035-6847-42F5-8CCD-691E1128C116}" destId="{B26F2A4C-2752-4EBE-890B-B20595180D8F}" srcOrd="0" destOrd="0" presId="urn:microsoft.com/office/officeart/2008/layout/LinedList"/>
    <dgm:cxn modelId="{473A4A80-F807-4D54-AF3E-668D997DE4B0}" type="presParOf" srcId="{AC444035-6847-42F5-8CCD-691E1128C116}" destId="{9A63C2CB-CA3A-4421-8AFC-44FFC42C0B8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0AF87-CD8E-4EF4-9C70-C5A20D65B35A}">
      <dsp:nvSpPr>
        <dsp:cNvPr id="0" name=""/>
        <dsp:cNvSpPr/>
      </dsp:nvSpPr>
      <dsp:spPr>
        <a:xfrm rot="5400000">
          <a:off x="954858" y="1537304"/>
          <a:ext cx="2403510" cy="28974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CC7478-6350-4EC3-85B2-181FE5B6F71D}">
      <dsp:nvSpPr>
        <dsp:cNvPr id="0" name=""/>
        <dsp:cNvSpPr/>
      </dsp:nvSpPr>
      <dsp:spPr>
        <a:xfrm>
          <a:off x="1507227" y="2590"/>
          <a:ext cx="3219375" cy="1931625"/>
        </a:xfrm>
        <a:prstGeom prst="roundRect">
          <a:avLst>
            <a:gd name="adj" fmla="val 10000"/>
          </a:avLst>
        </a:prstGeom>
        <a:solidFill>
          <a:srgbClr val="5B9BD5"/>
        </a:solidFill>
        <a:ln w="12700" cap="flat" cmpd="sng" algn="ctr">
          <a:solidFill>
            <a:srgbClr val="5B9BD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a:t>WebVR, VR uygulamalarını ve görüntülerini herhangi bir VR cihazı gereksinimi olmadan tarayıcı üzerinde görüntülemeyi sağlayan bir API protokolüdür.</a:t>
          </a:r>
          <a:endParaRPr lang="en-US" sz="1400" kern="1200"/>
        </a:p>
      </dsp:txBody>
      <dsp:txXfrm>
        <a:off x="1563802" y="59165"/>
        <a:ext cx="3106225" cy="1818475"/>
      </dsp:txXfrm>
    </dsp:sp>
    <dsp:sp modelId="{E49BF6A7-6E0B-4A6E-988C-7B85FADD3E3E}">
      <dsp:nvSpPr>
        <dsp:cNvPr id="0" name=""/>
        <dsp:cNvSpPr/>
      </dsp:nvSpPr>
      <dsp:spPr>
        <a:xfrm>
          <a:off x="2162124" y="2744570"/>
          <a:ext cx="4270748" cy="28974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A9155D-2FDB-476D-9F99-79104842B9B1}">
      <dsp:nvSpPr>
        <dsp:cNvPr id="0" name=""/>
        <dsp:cNvSpPr/>
      </dsp:nvSpPr>
      <dsp:spPr>
        <a:xfrm>
          <a:off x="1507227" y="2417122"/>
          <a:ext cx="3219375" cy="1931625"/>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a:t>WebVR günümüzde gelişip WebXR’ a evrilmiştir. </a:t>
          </a:r>
          <a:endParaRPr lang="en-US" sz="1400" kern="1200"/>
        </a:p>
      </dsp:txBody>
      <dsp:txXfrm>
        <a:off x="1563802" y="2473697"/>
        <a:ext cx="3106225" cy="1818475"/>
      </dsp:txXfrm>
    </dsp:sp>
    <dsp:sp modelId="{2948B0A6-5649-4937-9AF5-1FC6E0B76A43}">
      <dsp:nvSpPr>
        <dsp:cNvPr id="0" name=""/>
        <dsp:cNvSpPr/>
      </dsp:nvSpPr>
      <dsp:spPr>
        <a:xfrm>
          <a:off x="5788996" y="2417122"/>
          <a:ext cx="3219375" cy="1931625"/>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t>WebXR</a:t>
          </a:r>
          <a:r>
            <a:rPr lang="tr-TR" sz="1400" kern="1200" dirty="0"/>
            <a:t>; genişletilmiş gerçek yani hem sanal, hem arttırılmış, hem de karma gerçekliklerin görüntülenmesi sağlayan API protokolüdür. Günümüzde </a:t>
          </a:r>
          <a:r>
            <a:rPr lang="tr-TR" sz="1400" kern="1200" dirty="0" err="1"/>
            <a:t>WebVR</a:t>
          </a:r>
          <a:r>
            <a:rPr lang="tr-TR" sz="1400" kern="1200" dirty="0"/>
            <a:t>, </a:t>
          </a:r>
          <a:r>
            <a:rPr lang="tr-TR" sz="1400" kern="1200" dirty="0" err="1"/>
            <a:t>WebXR</a:t>
          </a:r>
          <a:r>
            <a:rPr lang="tr-TR" sz="1400" kern="1200" dirty="0"/>
            <a:t>’ </a:t>
          </a:r>
          <a:r>
            <a:rPr lang="tr-TR" sz="1400" kern="1200" dirty="0" err="1"/>
            <a:t>ın</a:t>
          </a:r>
          <a:r>
            <a:rPr lang="tr-TR" sz="1400" kern="1200" dirty="0"/>
            <a:t> altında olsa da sanal gerçeklik kısmından </a:t>
          </a:r>
          <a:r>
            <a:rPr lang="tr-TR" sz="1400" kern="1200" dirty="0" err="1"/>
            <a:t>WebVR</a:t>
          </a:r>
          <a:r>
            <a:rPr lang="tr-TR" sz="1400" kern="1200" dirty="0"/>
            <a:t> olarak sözlendirilmeye devam etmektedir (Ye, Hu, </a:t>
          </a:r>
          <a:r>
            <a:rPr lang="tr-TR" sz="1400" kern="1200" dirty="0" err="1"/>
            <a:t>Zhou</a:t>
          </a:r>
          <a:r>
            <a:rPr lang="tr-TR" sz="1400" kern="1200" dirty="0"/>
            <a:t>, </a:t>
          </a:r>
          <a:r>
            <a:rPr lang="tr-TR" sz="1400" kern="1200" dirty="0" err="1"/>
            <a:t>Lei</a:t>
          </a:r>
          <a:r>
            <a:rPr lang="tr-TR" sz="1400" kern="1200" dirty="0"/>
            <a:t>, &amp; </a:t>
          </a:r>
          <a:r>
            <a:rPr lang="tr-TR" sz="1400" kern="1200" dirty="0" err="1"/>
            <a:t>Guan</a:t>
          </a:r>
          <a:r>
            <a:rPr lang="tr-TR" sz="1400" kern="1200" dirty="0"/>
            <a:t>, 2018). </a:t>
          </a:r>
          <a:endParaRPr lang="en-US" sz="1400" kern="1200" dirty="0"/>
        </a:p>
      </dsp:txBody>
      <dsp:txXfrm>
        <a:off x="5845571" y="2473697"/>
        <a:ext cx="3106225" cy="1818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52F5F-7A2C-496A-9C5B-002C543E1CFD}">
      <dsp:nvSpPr>
        <dsp:cNvPr id="0" name=""/>
        <dsp:cNvSpPr/>
      </dsp:nvSpPr>
      <dsp:spPr>
        <a:xfrm>
          <a:off x="0" y="607516"/>
          <a:ext cx="10515600" cy="1121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6A0FD-D887-4916-A95F-91EAF3932453}">
      <dsp:nvSpPr>
        <dsp:cNvPr id="0" name=""/>
        <dsp:cNvSpPr/>
      </dsp:nvSpPr>
      <dsp:spPr>
        <a:xfrm>
          <a:off x="339274" y="859869"/>
          <a:ext cx="616862" cy="6168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16BD4-43B7-41C6-9A13-DAAD5BB1147B}">
      <dsp:nvSpPr>
        <dsp:cNvPr id="0" name=""/>
        <dsp:cNvSpPr/>
      </dsp:nvSpPr>
      <dsp:spPr>
        <a:xfrm>
          <a:off x="1295412" y="607516"/>
          <a:ext cx="9220187"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99" tIns="118699" rIns="118699" bIns="118699" numCol="1" spcCol="1270" anchor="ctr" anchorCtr="0">
          <a:noAutofit/>
        </a:bodyPr>
        <a:lstStyle/>
        <a:p>
          <a:pPr marL="0" lvl="0" indent="0" algn="l" defTabSz="666750">
            <a:lnSpc>
              <a:spcPct val="90000"/>
            </a:lnSpc>
            <a:spcBef>
              <a:spcPct val="0"/>
            </a:spcBef>
            <a:spcAft>
              <a:spcPct val="35000"/>
            </a:spcAft>
            <a:buNone/>
          </a:pPr>
          <a:r>
            <a:rPr lang="tr-TR" sz="1500" kern="1200"/>
            <a:t>Bu çalışmanın amacı; R istatistiksel programlama dilini kullanarak, sanal gerçeklik ile interaktif bir veri görselleştirme platformu oluşturmaktır. Platformu kullanan kişi, sanal gözlük ve kumanda yardımı ile üç boyutlu bir ortam içine girerek veri setleri üzerinde grafik türü, renk, boyut, şekil gibi görselleştirme parametrelerini değiştirebilecek ve böylelikle grafik ile etkileşime girebilecektir. </a:t>
          </a:r>
          <a:endParaRPr lang="en-US" sz="1500" kern="1200"/>
        </a:p>
      </dsp:txBody>
      <dsp:txXfrm>
        <a:off x="1295412" y="607516"/>
        <a:ext cx="9220187" cy="1121568"/>
      </dsp:txXfrm>
    </dsp:sp>
    <dsp:sp modelId="{A8915C09-B73D-4C07-A8A5-BB166B0EE933}">
      <dsp:nvSpPr>
        <dsp:cNvPr id="0" name=""/>
        <dsp:cNvSpPr/>
      </dsp:nvSpPr>
      <dsp:spPr>
        <a:xfrm>
          <a:off x="0" y="2009477"/>
          <a:ext cx="10515600" cy="1121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D31C9D-41F6-480C-8D1C-F91A8A2D7780}">
      <dsp:nvSpPr>
        <dsp:cNvPr id="0" name=""/>
        <dsp:cNvSpPr/>
      </dsp:nvSpPr>
      <dsp:spPr>
        <a:xfrm>
          <a:off x="339274" y="2261830"/>
          <a:ext cx="616862" cy="6168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23507-DBB9-42FB-A2AC-9E601F0F7A48}">
      <dsp:nvSpPr>
        <dsp:cNvPr id="0" name=""/>
        <dsp:cNvSpPr/>
      </dsp:nvSpPr>
      <dsp:spPr>
        <a:xfrm>
          <a:off x="1295412" y="2009477"/>
          <a:ext cx="9220187"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99" tIns="118699" rIns="118699" bIns="118699" numCol="1" spcCol="1270" anchor="ctr" anchorCtr="0">
          <a:noAutofit/>
        </a:bodyPr>
        <a:lstStyle/>
        <a:p>
          <a:pPr marL="0" lvl="0" indent="0" algn="l" defTabSz="666750">
            <a:lnSpc>
              <a:spcPct val="90000"/>
            </a:lnSpc>
            <a:spcBef>
              <a:spcPct val="0"/>
            </a:spcBef>
            <a:spcAft>
              <a:spcPct val="35000"/>
            </a:spcAft>
            <a:buNone/>
          </a:pPr>
          <a:r>
            <a:rPr lang="tr-TR" sz="1500" kern="1200"/>
            <a:t>Çalışma sonunda gerçekleştirilmesi amaçlanan uygulama; büyük ekran bir monitör ve kumandalı sanal gözlükler ile birlikte, üniversitemizin içindeki çeşitli tanıtım ve faaliyetlerde kullanılacaktır. Ayrıca üniversitemizin güzel sanatlar üniversitesi olmasından dolayı, disiplinler arası benzer öğrenci projelerinde kullanılmak üzere altyapı desteği sağlamış olacaktır. </a:t>
          </a:r>
          <a:endParaRPr lang="en-US" sz="1500" kern="1200"/>
        </a:p>
      </dsp:txBody>
      <dsp:txXfrm>
        <a:off x="1295412" y="2009477"/>
        <a:ext cx="9220187" cy="1121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5597E-3171-43BF-A7E1-173D627D0A44}">
      <dsp:nvSpPr>
        <dsp:cNvPr id="0" name=""/>
        <dsp:cNvSpPr/>
      </dsp:nvSpPr>
      <dsp:spPr>
        <a:xfrm>
          <a:off x="708743" y="364418"/>
          <a:ext cx="2058750" cy="20587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54735-10D4-4813-93F2-6EE39EB8C6A8}">
      <dsp:nvSpPr>
        <dsp:cNvPr id="0" name=""/>
        <dsp:cNvSpPr/>
      </dsp:nvSpPr>
      <dsp:spPr>
        <a:xfrm>
          <a:off x="1147493" y="803169"/>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09E5B-2086-4431-AF55-887CAE83C4F9}">
      <dsp:nvSpPr>
        <dsp:cNvPr id="0" name=""/>
        <dsp:cNvSpPr/>
      </dsp:nvSpPr>
      <dsp:spPr>
        <a:xfrm>
          <a:off x="50618" y="3064419"/>
          <a:ext cx="3375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tr-TR" sz="1100" kern="1200" dirty="0"/>
            <a:t>Shiny üzerinden uygulamayı kullanan kişiler, </a:t>
          </a:r>
          <a:r>
            <a:rPr lang="tr-TR" sz="1100" kern="1200" dirty="0" err="1"/>
            <a:t>mtcars</a:t>
          </a:r>
          <a:r>
            <a:rPr lang="tr-TR" sz="1100" kern="1200" dirty="0"/>
            <a:t>, iris, </a:t>
          </a:r>
          <a:r>
            <a:rPr lang="tr-TR" sz="1100" kern="1200" dirty="0" err="1"/>
            <a:t>diamonds</a:t>
          </a:r>
          <a:r>
            <a:rPr lang="tr-TR" sz="1100" kern="1200" dirty="0"/>
            <a:t> gibi tüm R kullanıcıların bildikleri belirlenmiş birkaç örnek R paket veri setlerini ya da kendi veri setlerini sanal gerçeklik ile görselleştirebileceklerdir. Böylelikle sistemi algılayacaklardır.</a:t>
          </a:r>
          <a:endParaRPr lang="en-US" sz="1100" kern="1200" dirty="0"/>
        </a:p>
      </dsp:txBody>
      <dsp:txXfrm>
        <a:off x="50618" y="3064419"/>
        <a:ext cx="3375000" cy="922500"/>
      </dsp:txXfrm>
    </dsp:sp>
    <dsp:sp modelId="{25813D92-0327-41E8-A91B-2C0D0BC55984}">
      <dsp:nvSpPr>
        <dsp:cNvPr id="0" name=""/>
        <dsp:cNvSpPr/>
      </dsp:nvSpPr>
      <dsp:spPr>
        <a:xfrm>
          <a:off x="4674368" y="364418"/>
          <a:ext cx="2058750" cy="20587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6C6B5-D559-4B8E-BC2F-B8EA07262445}">
      <dsp:nvSpPr>
        <dsp:cNvPr id="0" name=""/>
        <dsp:cNvSpPr/>
      </dsp:nvSpPr>
      <dsp:spPr>
        <a:xfrm>
          <a:off x="5113118" y="803169"/>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D4E90A-36EC-42DA-A8DB-B8EA98CB9038}">
      <dsp:nvSpPr>
        <dsp:cNvPr id="0" name=""/>
        <dsp:cNvSpPr/>
      </dsp:nvSpPr>
      <dsp:spPr>
        <a:xfrm>
          <a:off x="4016243" y="3064419"/>
          <a:ext cx="3375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tr-TR" sz="1100" kern="1200" dirty="0"/>
            <a:t>Grafikler, R programlama dilinin ilgili kütüphaneleri ile oluşturulduktan sonra,  “Shiny” ve “shinyaframe” kütüphaneleri ile tarayıcı üzerinden sanal gerçeklik uygulamasına dönüştürülecektir. </a:t>
          </a:r>
          <a:endParaRPr lang="en-US" sz="1100" kern="1200" dirty="0"/>
        </a:p>
      </dsp:txBody>
      <dsp:txXfrm>
        <a:off x="4016243" y="3064419"/>
        <a:ext cx="3375000" cy="922500"/>
      </dsp:txXfrm>
    </dsp:sp>
    <dsp:sp modelId="{900D958A-CCAF-46F7-985C-A90C5DF94945}">
      <dsp:nvSpPr>
        <dsp:cNvPr id="0" name=""/>
        <dsp:cNvSpPr/>
      </dsp:nvSpPr>
      <dsp:spPr>
        <a:xfrm>
          <a:off x="8639993" y="364418"/>
          <a:ext cx="2058750" cy="20587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4089C-E61E-4660-937F-7790751C948B}">
      <dsp:nvSpPr>
        <dsp:cNvPr id="0" name=""/>
        <dsp:cNvSpPr/>
      </dsp:nvSpPr>
      <dsp:spPr>
        <a:xfrm>
          <a:off x="9078743" y="803169"/>
          <a:ext cx="1181250" cy="118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57FEFF-BDA0-461F-B3FD-23C13D52E149}">
      <dsp:nvSpPr>
        <dsp:cNvPr id="0" name=""/>
        <dsp:cNvSpPr/>
      </dsp:nvSpPr>
      <dsp:spPr>
        <a:xfrm>
          <a:off x="7981868" y="3064419"/>
          <a:ext cx="3375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tr-TR" sz="1100" kern="1200" dirty="0"/>
            <a:t>Projemizde R kullanmamızın nedenleri; R kullanıcılarına farklı uygulamalar da yapabileceklerinin gösterebilmek, R’ </a:t>
          </a:r>
          <a:r>
            <a:rPr lang="tr-TR" sz="1100" kern="1200" dirty="0" err="1"/>
            <a:t>ın</a:t>
          </a:r>
          <a:r>
            <a:rPr lang="tr-TR" sz="1100" kern="1200" dirty="0"/>
            <a:t> güçlü grafik motorunun olması ve farklı grafik oluşturma olanakları sunmasıdır.  </a:t>
          </a:r>
          <a:endParaRPr lang="en-US" sz="1100" kern="1200" dirty="0"/>
        </a:p>
      </dsp:txBody>
      <dsp:txXfrm>
        <a:off x="7981868" y="3064419"/>
        <a:ext cx="3375000" cy="92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FA65C-BED0-4D1F-908D-EADE9CF25B57}">
      <dsp:nvSpPr>
        <dsp:cNvPr id="0" name=""/>
        <dsp:cNvSpPr/>
      </dsp:nvSpPr>
      <dsp:spPr>
        <a:xfrm>
          <a:off x="1748064" y="2975"/>
          <a:ext cx="3342605" cy="200556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Calibri Light" panose="020F0302020204030204"/>
            </a:rPr>
            <a:t> Güçlü Yanlar</a:t>
          </a:r>
          <a:endParaRPr lang="en-US" sz="1800" b="1" kern="1200" dirty="0"/>
        </a:p>
        <a:p>
          <a:pPr marL="114300" lvl="1" indent="-114300" algn="l" defTabSz="622300" rtl="0">
            <a:lnSpc>
              <a:spcPct val="90000"/>
            </a:lnSpc>
            <a:spcBef>
              <a:spcPct val="0"/>
            </a:spcBef>
            <a:spcAft>
              <a:spcPct val="15000"/>
            </a:spcAft>
            <a:buChar char="•"/>
          </a:pPr>
          <a:r>
            <a:rPr lang="en-US" sz="1400" b="1" kern="1200" dirty="0">
              <a:latin typeface="Calibri Light" panose="020F0302020204030204"/>
            </a:rPr>
            <a:t>R'ın grafik motoru</a:t>
          </a:r>
        </a:p>
      </dsp:txBody>
      <dsp:txXfrm>
        <a:off x="1748064" y="2975"/>
        <a:ext cx="3342605" cy="2005563"/>
      </dsp:txXfrm>
    </dsp:sp>
    <dsp:sp modelId="{BF413AA5-C046-4BFB-B5F6-241694D358D5}">
      <dsp:nvSpPr>
        <dsp:cNvPr id="0" name=""/>
        <dsp:cNvSpPr/>
      </dsp:nvSpPr>
      <dsp:spPr>
        <a:xfrm>
          <a:off x="5424930" y="2975"/>
          <a:ext cx="3342605" cy="200556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Calibri Light" panose="020F0302020204030204"/>
            </a:rPr>
            <a:t> Zayıf Yanlar</a:t>
          </a:r>
          <a:endParaRPr lang="en-US" sz="1800" b="1" kern="1200" dirty="0"/>
        </a:p>
        <a:p>
          <a:pPr marL="114300" lvl="1" indent="-114300" algn="l" defTabSz="622300" rtl="0">
            <a:lnSpc>
              <a:spcPct val="90000"/>
            </a:lnSpc>
            <a:spcBef>
              <a:spcPct val="0"/>
            </a:spcBef>
            <a:spcAft>
              <a:spcPct val="15000"/>
            </a:spcAft>
            <a:buChar char="•"/>
          </a:pPr>
          <a:r>
            <a:rPr lang="en-US" sz="1400" b="1" kern="1200" dirty="0">
              <a:latin typeface="Calibri Light" panose="020F0302020204030204"/>
            </a:rPr>
            <a:t> Her türlü grafiğin şu an paket üzerinden gerçekleştirilememesi</a:t>
          </a:r>
        </a:p>
      </dsp:txBody>
      <dsp:txXfrm>
        <a:off x="5424930" y="2975"/>
        <a:ext cx="3342605" cy="2005563"/>
      </dsp:txXfrm>
    </dsp:sp>
    <dsp:sp modelId="{490508E6-0698-4C50-B752-0668B373BD16}">
      <dsp:nvSpPr>
        <dsp:cNvPr id="0" name=""/>
        <dsp:cNvSpPr/>
      </dsp:nvSpPr>
      <dsp:spPr>
        <a:xfrm>
          <a:off x="1748064" y="2342799"/>
          <a:ext cx="3342605" cy="200556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Calibri Light" panose="020F0302020204030204"/>
            </a:rPr>
            <a:t> Fırsatlar</a:t>
          </a:r>
          <a:endParaRPr lang="en-US" sz="1800" b="1" kern="1200" dirty="0"/>
        </a:p>
        <a:p>
          <a:pPr marL="114300" lvl="1" indent="-114300" algn="l" defTabSz="622300" rtl="0">
            <a:lnSpc>
              <a:spcPct val="90000"/>
            </a:lnSpc>
            <a:spcBef>
              <a:spcPct val="0"/>
            </a:spcBef>
            <a:spcAft>
              <a:spcPct val="15000"/>
            </a:spcAft>
            <a:buChar char="•"/>
          </a:pPr>
          <a:r>
            <a:rPr lang="en-US" sz="1400" b="1" kern="1200" dirty="0">
              <a:latin typeface="Calibri Light" panose="020F0302020204030204"/>
            </a:rPr>
            <a:t>Yeni ve önem kazanmakta olan bir alan, yakın zamanda birçok alan için zaruri hale geleceğinin öngörülmesi</a:t>
          </a:r>
        </a:p>
      </dsp:txBody>
      <dsp:txXfrm>
        <a:off x="1748064" y="2342799"/>
        <a:ext cx="3342605" cy="2005563"/>
      </dsp:txXfrm>
    </dsp:sp>
    <dsp:sp modelId="{B095A387-DD69-4DEA-8598-4991FD0690C8}">
      <dsp:nvSpPr>
        <dsp:cNvPr id="0" name=""/>
        <dsp:cNvSpPr/>
      </dsp:nvSpPr>
      <dsp:spPr>
        <a:xfrm>
          <a:off x="5424930" y="2342799"/>
          <a:ext cx="3342605" cy="200556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Calibri Light" panose="020F0302020204030204"/>
            </a:rPr>
            <a:t> Tehditler</a:t>
          </a:r>
          <a:endParaRPr lang="en-US" sz="1800" b="1" kern="1200" dirty="0"/>
        </a:p>
        <a:p>
          <a:pPr marL="114300" lvl="1" indent="-114300" algn="l" defTabSz="622300" rtl="0">
            <a:lnSpc>
              <a:spcPct val="90000"/>
            </a:lnSpc>
            <a:spcBef>
              <a:spcPct val="0"/>
            </a:spcBef>
            <a:spcAft>
              <a:spcPct val="15000"/>
            </a:spcAft>
            <a:buChar char="•"/>
          </a:pPr>
          <a:r>
            <a:rPr lang="en-US" sz="1400" b="1" kern="1200" dirty="0">
              <a:latin typeface="Calibri Light" panose="020F0302020204030204"/>
            </a:rPr>
            <a:t>Kumandalı Sanal Gerçeklik Cihazının Elde Edilememesi</a:t>
          </a:r>
        </a:p>
        <a:p>
          <a:pPr marL="114300" lvl="1" indent="-114300" algn="l" defTabSz="622300" rtl="0">
            <a:lnSpc>
              <a:spcPct val="90000"/>
            </a:lnSpc>
            <a:spcBef>
              <a:spcPct val="0"/>
            </a:spcBef>
            <a:spcAft>
              <a:spcPct val="15000"/>
            </a:spcAft>
            <a:buChar char="•"/>
          </a:pPr>
          <a:r>
            <a:rPr lang="en-US" sz="1400" b="1" kern="1200" dirty="0">
              <a:latin typeface="Calibri Light" panose="020F0302020204030204"/>
            </a:rPr>
            <a:t>Shiny </a:t>
          </a:r>
          <a:r>
            <a:rPr lang="en-US" sz="1400" b="1" kern="1200" dirty="0" err="1">
              <a:latin typeface="Calibri Light" panose="020F0302020204030204"/>
            </a:rPr>
            <a:t>ve</a:t>
          </a:r>
          <a:r>
            <a:rPr lang="en-US" sz="1400" b="1" kern="1200" dirty="0">
              <a:latin typeface="Calibri Light" panose="020F0302020204030204"/>
            </a:rPr>
            <a:t> Web</a:t>
          </a:r>
          <a:r>
            <a:rPr lang="tr-TR" sz="1400" b="1" kern="1200" dirty="0">
              <a:latin typeface="Calibri Light" panose="020F0302020204030204"/>
            </a:rPr>
            <a:t>VR</a:t>
          </a:r>
          <a:r>
            <a:rPr lang="en-US" sz="1400" b="1" kern="1200" dirty="0">
              <a:latin typeface="Calibri Light" panose="020F0302020204030204"/>
            </a:rPr>
            <a:t> arasındaki iletişimi sağlayan paket üzerinden istenilen her grafiğin gerçekleştirilememesi </a:t>
          </a:r>
        </a:p>
        <a:p>
          <a:pPr marL="114300" lvl="1" indent="-114300" algn="l" defTabSz="622300" rtl="0">
            <a:lnSpc>
              <a:spcPct val="90000"/>
            </a:lnSpc>
            <a:spcBef>
              <a:spcPct val="0"/>
            </a:spcBef>
            <a:spcAft>
              <a:spcPct val="15000"/>
            </a:spcAft>
            <a:buChar char="•"/>
          </a:pPr>
          <a:r>
            <a:rPr lang="en-US" sz="1400" b="1" kern="1200" dirty="0">
              <a:latin typeface="Calibri Light" panose="020F0302020204030204"/>
            </a:rPr>
            <a:t> Shiny üzerindeki saat/kullanıcı kısıtının aşılması</a:t>
          </a:r>
          <a:endParaRPr lang="en-US" sz="1400" b="1" kern="1200" dirty="0"/>
        </a:p>
      </dsp:txBody>
      <dsp:txXfrm>
        <a:off x="5424930" y="2342799"/>
        <a:ext cx="3342605" cy="2005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D129B-7153-45C4-AA5A-0126E5E46E0B}">
      <dsp:nvSpPr>
        <dsp:cNvPr id="0" name=""/>
        <dsp:cNvSpPr/>
      </dsp:nvSpPr>
      <dsp:spPr>
        <a:xfrm>
          <a:off x="0" y="560"/>
          <a:ext cx="684871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0FF31D-7941-4F75-A124-937DED4CC4A4}">
      <dsp:nvSpPr>
        <dsp:cNvPr id="0" name=""/>
        <dsp:cNvSpPr/>
      </dsp:nvSpPr>
      <dsp:spPr>
        <a:xfrm>
          <a:off x="0" y="560"/>
          <a:ext cx="6848715" cy="91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tr-TR" sz="4200" kern="1200" dirty="0"/>
            <a:t>shiny</a:t>
          </a:r>
          <a:endParaRPr lang="en-US" sz="4200" kern="1200" dirty="0"/>
        </a:p>
      </dsp:txBody>
      <dsp:txXfrm>
        <a:off x="0" y="560"/>
        <a:ext cx="6848715" cy="917604"/>
      </dsp:txXfrm>
    </dsp:sp>
    <dsp:sp modelId="{7C421D44-C4B2-4F65-AE71-57D5741A9AAD}">
      <dsp:nvSpPr>
        <dsp:cNvPr id="0" name=""/>
        <dsp:cNvSpPr/>
      </dsp:nvSpPr>
      <dsp:spPr>
        <a:xfrm>
          <a:off x="0" y="918164"/>
          <a:ext cx="684871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02B62-A5E2-4D97-83AE-21800CE4F0AE}">
      <dsp:nvSpPr>
        <dsp:cNvPr id="0" name=""/>
        <dsp:cNvSpPr/>
      </dsp:nvSpPr>
      <dsp:spPr>
        <a:xfrm>
          <a:off x="0" y="918164"/>
          <a:ext cx="6848715" cy="91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tr-TR" sz="4200" kern="1200" dirty="0"/>
            <a:t>shinyaframe</a:t>
          </a:r>
          <a:endParaRPr lang="en-US" sz="4200" kern="1200" dirty="0"/>
        </a:p>
      </dsp:txBody>
      <dsp:txXfrm>
        <a:off x="0" y="918164"/>
        <a:ext cx="6848715" cy="917604"/>
      </dsp:txXfrm>
    </dsp:sp>
    <dsp:sp modelId="{3FAD1283-5352-4BF2-920B-5D647C999610}">
      <dsp:nvSpPr>
        <dsp:cNvPr id="0" name=""/>
        <dsp:cNvSpPr/>
      </dsp:nvSpPr>
      <dsp:spPr>
        <a:xfrm>
          <a:off x="0" y="1835769"/>
          <a:ext cx="68487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E1B12-7966-4C71-B8C9-DEC4AE6B3505}">
      <dsp:nvSpPr>
        <dsp:cNvPr id="0" name=""/>
        <dsp:cNvSpPr/>
      </dsp:nvSpPr>
      <dsp:spPr>
        <a:xfrm>
          <a:off x="0" y="1835769"/>
          <a:ext cx="6848715" cy="91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tr-TR" sz="4200" kern="1200" dirty="0"/>
            <a:t>ggplot2</a:t>
          </a:r>
          <a:endParaRPr lang="en-US" sz="4200" kern="1200" dirty="0"/>
        </a:p>
      </dsp:txBody>
      <dsp:txXfrm>
        <a:off x="0" y="1835769"/>
        <a:ext cx="6848715" cy="917604"/>
      </dsp:txXfrm>
    </dsp:sp>
    <dsp:sp modelId="{D6BC89AB-2ACD-4409-AE19-4FA8A8554349}">
      <dsp:nvSpPr>
        <dsp:cNvPr id="0" name=""/>
        <dsp:cNvSpPr/>
      </dsp:nvSpPr>
      <dsp:spPr>
        <a:xfrm>
          <a:off x="0" y="2753373"/>
          <a:ext cx="684871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F787F2-69D4-47AB-B21C-2F384891AA36}">
      <dsp:nvSpPr>
        <dsp:cNvPr id="0" name=""/>
        <dsp:cNvSpPr/>
      </dsp:nvSpPr>
      <dsp:spPr>
        <a:xfrm>
          <a:off x="0" y="2753373"/>
          <a:ext cx="6848715" cy="91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tr-TR" sz="4200" kern="1200" dirty="0"/>
            <a:t>tidyverse</a:t>
          </a:r>
          <a:endParaRPr lang="en-US" sz="4200" kern="1200" dirty="0"/>
        </a:p>
      </dsp:txBody>
      <dsp:txXfrm>
        <a:off x="0" y="2753373"/>
        <a:ext cx="6848715" cy="917604"/>
      </dsp:txXfrm>
    </dsp:sp>
    <dsp:sp modelId="{2058BB21-749B-49A2-9FC2-178305DB5E25}">
      <dsp:nvSpPr>
        <dsp:cNvPr id="0" name=""/>
        <dsp:cNvSpPr/>
      </dsp:nvSpPr>
      <dsp:spPr>
        <a:xfrm>
          <a:off x="0" y="3670978"/>
          <a:ext cx="684871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F2A4C-2752-4EBE-890B-B20595180D8F}">
      <dsp:nvSpPr>
        <dsp:cNvPr id="0" name=""/>
        <dsp:cNvSpPr/>
      </dsp:nvSpPr>
      <dsp:spPr>
        <a:xfrm>
          <a:off x="0" y="3670978"/>
          <a:ext cx="6848715" cy="91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tr-TR" sz="4200" kern="1200" dirty="0"/>
            <a:t>scales</a:t>
          </a:r>
          <a:endParaRPr lang="en-US" sz="4200" kern="1200" dirty="0"/>
        </a:p>
      </dsp:txBody>
      <dsp:txXfrm>
        <a:off x="0" y="3670978"/>
        <a:ext cx="6848715" cy="91760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C36F4-AEBA-4E3C-AEF2-19AC7FA049A5}" type="datetimeFigureOut">
              <a:rPr lang="tr-TR" smtClean="0"/>
              <a:t>9.04.2022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0E08B-CFB0-4855-943C-ABB44D6F9C1A}" type="slidenum">
              <a:rPr lang="tr-TR" smtClean="0"/>
              <a:t>‹#›</a:t>
            </a:fld>
            <a:endParaRPr lang="tr-TR"/>
          </a:p>
        </p:txBody>
      </p:sp>
    </p:spTree>
    <p:extLst>
      <p:ext uri="{BB962C8B-B14F-4D97-AF65-F5344CB8AC3E}">
        <p14:creationId xmlns:p14="http://schemas.microsoft.com/office/powerpoint/2010/main" val="423724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CE0E08B-CFB0-4855-943C-ABB44D6F9C1A}" type="slidenum">
              <a:rPr lang="tr-TR" smtClean="0"/>
              <a:t>2</a:t>
            </a:fld>
            <a:endParaRPr lang="tr-TR"/>
          </a:p>
        </p:txBody>
      </p:sp>
    </p:spTree>
    <p:extLst>
      <p:ext uri="{BB962C8B-B14F-4D97-AF65-F5344CB8AC3E}">
        <p14:creationId xmlns:p14="http://schemas.microsoft.com/office/powerpoint/2010/main" val="219252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CE0E08B-CFB0-4855-943C-ABB44D6F9C1A}" type="slidenum">
              <a:rPr lang="tr-TR" smtClean="0"/>
              <a:t>4</a:t>
            </a:fld>
            <a:endParaRPr lang="tr-TR"/>
          </a:p>
        </p:txBody>
      </p:sp>
    </p:spTree>
    <p:extLst>
      <p:ext uri="{BB962C8B-B14F-4D97-AF65-F5344CB8AC3E}">
        <p14:creationId xmlns:p14="http://schemas.microsoft.com/office/powerpoint/2010/main" val="238443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CE0E08B-CFB0-4855-943C-ABB44D6F9C1A}" type="slidenum">
              <a:rPr lang="tr-TR" smtClean="0"/>
              <a:t>14</a:t>
            </a:fld>
            <a:endParaRPr lang="tr-TR"/>
          </a:p>
        </p:txBody>
      </p:sp>
    </p:spTree>
    <p:extLst>
      <p:ext uri="{BB962C8B-B14F-4D97-AF65-F5344CB8AC3E}">
        <p14:creationId xmlns:p14="http://schemas.microsoft.com/office/powerpoint/2010/main" val="128265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CE0E08B-CFB0-4855-943C-ABB44D6F9C1A}" type="slidenum">
              <a:rPr lang="tr-TR" smtClean="0"/>
              <a:t>15</a:t>
            </a:fld>
            <a:endParaRPr lang="tr-TR"/>
          </a:p>
        </p:txBody>
      </p:sp>
    </p:spTree>
    <p:extLst>
      <p:ext uri="{BB962C8B-B14F-4D97-AF65-F5344CB8AC3E}">
        <p14:creationId xmlns:p14="http://schemas.microsoft.com/office/powerpoint/2010/main" val="2131296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CE0E08B-CFB0-4855-943C-ABB44D6F9C1A}" type="slidenum">
              <a:rPr lang="tr-TR" smtClean="0"/>
              <a:t>18</a:t>
            </a:fld>
            <a:endParaRPr lang="tr-TR"/>
          </a:p>
        </p:txBody>
      </p:sp>
    </p:spTree>
    <p:extLst>
      <p:ext uri="{BB962C8B-B14F-4D97-AF65-F5344CB8AC3E}">
        <p14:creationId xmlns:p14="http://schemas.microsoft.com/office/powerpoint/2010/main" val="28566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CE0E08B-CFB0-4855-943C-ABB44D6F9C1A}" type="slidenum">
              <a:rPr lang="tr-TR" smtClean="0"/>
              <a:t>19</a:t>
            </a:fld>
            <a:endParaRPr lang="tr-TR"/>
          </a:p>
        </p:txBody>
      </p:sp>
    </p:spTree>
    <p:extLst>
      <p:ext uri="{BB962C8B-B14F-4D97-AF65-F5344CB8AC3E}">
        <p14:creationId xmlns:p14="http://schemas.microsoft.com/office/powerpoint/2010/main" val="56522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99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3495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913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630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7364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523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8624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4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8377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4987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139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85438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yakuptarka@gmail.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svg"/><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TheLost27/Data-Visualization-With-WebVR" TargetMode="External"/><Relationship Id="rId1" Type="http://schemas.openxmlformats.org/officeDocument/2006/relationships/slideLayout" Target="../slideLayouts/slideLayout2.xml"/><Relationship Id="rId6" Type="http://schemas.openxmlformats.org/officeDocument/2006/relationships/image" Target="../media/image29.gif"/><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8" Type="http://schemas.openxmlformats.org/officeDocument/2006/relationships/hyperlink" Target="https://www.mageplaza.com/blog/how-ar-vr-transform-gaming-industry.html" TargetMode="External"/><Relationship Id="rId13" Type="http://schemas.openxmlformats.org/officeDocument/2006/relationships/image" Target="../media/image3.png"/><Relationship Id="rId3" Type="http://schemas.openxmlformats.org/officeDocument/2006/relationships/hyperlink" Target="https://skywell.software/blog/augmented-and-virtual-reality-data-visualization/" TargetMode="External"/><Relationship Id="rId7" Type="http://schemas.openxmlformats.org/officeDocument/2006/relationships/hyperlink" Target="https://medium.com/inborn-experience/data-visualization-in-virtual-reality-a-vr-demo-project-a31c577aaefc" TargetMode="External"/><Relationship Id="rId12" Type="http://schemas.openxmlformats.org/officeDocument/2006/relationships/hyperlink" Target="https://cran.r-project.org/package=shinyafram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arxiv.org/abs/1804.08386" TargetMode="External"/><Relationship Id="rId11" Type="http://schemas.openxmlformats.org/officeDocument/2006/relationships/hyperlink" Target="https://towardsdatascience.com/data-visualization-in-virtual-reality-32408475b66" TargetMode="External"/><Relationship Id="rId5" Type="http://schemas.openxmlformats.org/officeDocument/2006/relationships/hyperlink" Target="https://www.compassred.com/data-journal/data-visualization-in-arvr" TargetMode="External"/><Relationship Id="rId15" Type="http://schemas.openxmlformats.org/officeDocument/2006/relationships/image" Target="../media/image2.svg"/><Relationship Id="rId10" Type="http://schemas.openxmlformats.org/officeDocument/2006/relationships/hyperlink" Target="https://www.news-medical.net/health/Applications-of-Virtual-Reality-in-Medicine.aspx" TargetMode="External"/><Relationship Id="rId4" Type="http://schemas.openxmlformats.org/officeDocument/2006/relationships/hyperlink" Target="https://builtin.com/data-science/ar-vr-data-visualization" TargetMode="External"/><Relationship Id="rId9" Type="http://schemas.openxmlformats.org/officeDocument/2006/relationships/hyperlink" Target="https://www.zdnet.com/article/data-visualization-via-vr-and-ar-how-well-interact-with-tomorrows-data/" TargetMode="External"/><Relationship Id="rId1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github.com/TheLost27/Data-Visualization-With-WebVR/blob/main/Poster_WhyR.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hyperlink" Target="https://medium.com/inborn-experience/data-visualization-in-virtual-reality-a-vr-demo-project-a31c577aaefc" TargetMode="Externa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sv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sv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2.png"/><Relationship Id="rId7" Type="http://schemas.openxmlformats.org/officeDocument/2006/relationships/diagramQuickStyle" Target="../diagrams/quickStyle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3.sv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241A-145A-46B4-9A33-A7DF109600B0}"/>
              </a:ext>
            </a:extLst>
          </p:cNvPr>
          <p:cNvSpPr>
            <a:spLocks noGrp="1"/>
          </p:cNvSpPr>
          <p:nvPr>
            <p:ph type="ctrTitle"/>
          </p:nvPr>
        </p:nvSpPr>
        <p:spPr>
          <a:xfrm>
            <a:off x="6072445" y="3794336"/>
            <a:ext cx="5319433" cy="1347159"/>
          </a:xfrm>
        </p:spPr>
        <p:txBody>
          <a:bodyPr anchor="t">
            <a:normAutofit/>
          </a:bodyPr>
          <a:lstStyle/>
          <a:p>
            <a:pPr algn="l"/>
            <a:r>
              <a:rPr lang="tr-TR" sz="4400" dirty="0"/>
              <a:t>R ile WebVR üzerinde Veri Görselleştirme</a:t>
            </a:r>
          </a:p>
        </p:txBody>
      </p:sp>
      <p:sp>
        <p:nvSpPr>
          <p:cNvPr id="3" name="Subtitle 2">
            <a:extLst>
              <a:ext uri="{FF2B5EF4-FFF2-40B4-BE49-F238E27FC236}">
                <a16:creationId xmlns:a16="http://schemas.microsoft.com/office/drawing/2014/main" id="{E5ADA079-C5FD-419B-88B3-DD19E4B4068D}"/>
              </a:ext>
            </a:extLst>
          </p:cNvPr>
          <p:cNvSpPr>
            <a:spLocks noGrp="1"/>
          </p:cNvSpPr>
          <p:nvPr>
            <p:ph type="subTitle" idx="1"/>
          </p:nvPr>
        </p:nvSpPr>
        <p:spPr>
          <a:xfrm>
            <a:off x="6072446" y="2793291"/>
            <a:ext cx="5319431" cy="972180"/>
          </a:xfrm>
        </p:spPr>
        <p:txBody>
          <a:bodyPr anchor="b">
            <a:normAutofit/>
          </a:bodyPr>
          <a:lstStyle/>
          <a:p>
            <a:pPr algn="l"/>
            <a:r>
              <a:rPr lang="tr-TR" sz="2000" dirty="0"/>
              <a:t>Yakup Tarık Açan</a:t>
            </a:r>
          </a:p>
        </p:txBody>
      </p:sp>
      <p:sp>
        <p:nvSpPr>
          <p:cNvPr id="41" name="Freeform: Shape 40">
            <a:extLst>
              <a:ext uri="{FF2B5EF4-FFF2-40B4-BE49-F238E27FC236}">
                <a16:creationId xmlns:a16="http://schemas.microsoft.com/office/drawing/2014/main" id="{0C526D66-3621-4347-B1EF-342CBF4D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3466"/>
            <a:ext cx="5393770" cy="6374535"/>
          </a:xfrm>
          <a:custGeom>
            <a:avLst/>
            <a:gdLst>
              <a:gd name="connsiteX0" fmla="*/ 2047752 w 5393770"/>
              <a:gd name="connsiteY0" fmla="*/ 0 h 6374535"/>
              <a:gd name="connsiteX1" fmla="*/ 5393770 w 5393770"/>
              <a:gd name="connsiteY1" fmla="*/ 3346018 h 6374535"/>
              <a:gd name="connsiteX2" fmla="*/ 3642663 w 5393770"/>
              <a:gd name="connsiteY2" fmla="*/ 6288190 h 6374535"/>
              <a:gd name="connsiteX3" fmla="*/ 3463422 w 5393770"/>
              <a:gd name="connsiteY3" fmla="*/ 6374535 h 6374535"/>
              <a:gd name="connsiteX4" fmla="*/ 624279 w 5393770"/>
              <a:gd name="connsiteY4" fmla="*/ 6374535 h 6374535"/>
              <a:gd name="connsiteX5" fmla="*/ 382249 w 5393770"/>
              <a:gd name="connsiteY5" fmla="*/ 6248727 h 6374535"/>
              <a:gd name="connsiteX6" fmla="*/ 143729 w 5393770"/>
              <a:gd name="connsiteY6" fmla="*/ 6097845 h 6374535"/>
              <a:gd name="connsiteX7" fmla="*/ 0 w 5393770"/>
              <a:gd name="connsiteY7" fmla="*/ 5989017 h 6374535"/>
              <a:gd name="connsiteX8" fmla="*/ 0 w 5393770"/>
              <a:gd name="connsiteY8" fmla="*/ 703020 h 6374535"/>
              <a:gd name="connsiteX9" fmla="*/ 143728 w 5393770"/>
              <a:gd name="connsiteY9" fmla="*/ 594191 h 6374535"/>
              <a:gd name="connsiteX10" fmla="*/ 2047752 w 5393770"/>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3770" h="6374535">
                <a:moveTo>
                  <a:pt x="2047752" y="0"/>
                </a:moveTo>
                <a:cubicBezTo>
                  <a:pt x="3895707" y="0"/>
                  <a:pt x="5393770" y="1498063"/>
                  <a:pt x="5393770" y="3346018"/>
                </a:cubicBezTo>
                <a:cubicBezTo>
                  <a:pt x="5393770" y="4616487"/>
                  <a:pt x="4685701" y="5721578"/>
                  <a:pt x="3642663" y="6288190"/>
                </a:cubicBezTo>
                <a:lnTo>
                  <a:pt x="3463422" y="6374535"/>
                </a:lnTo>
                <a:lnTo>
                  <a:pt x="624279" y="6374535"/>
                </a:lnTo>
                <a:lnTo>
                  <a:pt x="382249" y="6248727"/>
                </a:lnTo>
                <a:cubicBezTo>
                  <a:pt x="300507" y="6201724"/>
                  <a:pt x="220937" y="6151368"/>
                  <a:pt x="143729" y="6097845"/>
                </a:cubicBezTo>
                <a:lnTo>
                  <a:pt x="0" y="5989017"/>
                </a:lnTo>
                <a:lnTo>
                  <a:pt x="0" y="703020"/>
                </a:lnTo>
                <a:lnTo>
                  <a:pt x="143728" y="594191"/>
                </a:lnTo>
                <a:cubicBezTo>
                  <a:pt x="684187" y="219535"/>
                  <a:pt x="1340332" y="0"/>
                  <a:pt x="204775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0193166D-DDF1-4F9A-A786-A7AEF5375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7373"/>
            <a:ext cx="5229863" cy="6210629"/>
          </a:xfrm>
          <a:custGeom>
            <a:avLst/>
            <a:gdLst>
              <a:gd name="connsiteX0" fmla="*/ 2047751 w 5229863"/>
              <a:gd name="connsiteY0" fmla="*/ 0 h 6210629"/>
              <a:gd name="connsiteX1" fmla="*/ 5229863 w 5229863"/>
              <a:gd name="connsiteY1" fmla="*/ 3182112 h 6210629"/>
              <a:gd name="connsiteX2" fmla="*/ 3286373 w 5229863"/>
              <a:gd name="connsiteY2" fmla="*/ 6114158 h 6210629"/>
              <a:gd name="connsiteX3" fmla="*/ 3022794 w 5229863"/>
              <a:gd name="connsiteY3" fmla="*/ 6210629 h 6210629"/>
              <a:gd name="connsiteX4" fmla="*/ 1077939 w 5229863"/>
              <a:gd name="connsiteY4" fmla="*/ 6210629 h 6210629"/>
              <a:gd name="connsiteX5" fmla="*/ 953634 w 5229863"/>
              <a:gd name="connsiteY5" fmla="*/ 6171135 h 6210629"/>
              <a:gd name="connsiteX6" fmla="*/ 23632 w 5229863"/>
              <a:gd name="connsiteY6" fmla="*/ 5637585 h 6210629"/>
              <a:gd name="connsiteX7" fmla="*/ 0 w 5229863"/>
              <a:gd name="connsiteY7" fmla="*/ 5616107 h 6210629"/>
              <a:gd name="connsiteX8" fmla="*/ 0 w 5229863"/>
              <a:gd name="connsiteY8" fmla="*/ 748118 h 6210629"/>
              <a:gd name="connsiteX9" fmla="*/ 23632 w 5229863"/>
              <a:gd name="connsiteY9" fmla="*/ 726640 h 6210629"/>
              <a:gd name="connsiteX10" fmla="*/ 2047751 w 5229863"/>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9863" h="6210629">
                <a:moveTo>
                  <a:pt x="2047751" y="0"/>
                </a:moveTo>
                <a:cubicBezTo>
                  <a:pt x="3805183" y="0"/>
                  <a:pt x="5229863" y="1424680"/>
                  <a:pt x="5229863" y="3182112"/>
                </a:cubicBezTo>
                <a:cubicBezTo>
                  <a:pt x="5229863" y="4500186"/>
                  <a:pt x="4428481" y="5631087"/>
                  <a:pt x="3286373" y="6114158"/>
                </a:cubicBezTo>
                <a:lnTo>
                  <a:pt x="3022794" y="6210629"/>
                </a:lnTo>
                <a:lnTo>
                  <a:pt x="1077939" y="6210629"/>
                </a:lnTo>
                <a:lnTo>
                  <a:pt x="953634" y="6171135"/>
                </a:lnTo>
                <a:cubicBezTo>
                  <a:pt x="612471" y="6046219"/>
                  <a:pt x="298661" y="5864559"/>
                  <a:pt x="23632" y="5637585"/>
                </a:cubicBezTo>
                <a:lnTo>
                  <a:pt x="0" y="5616107"/>
                </a:lnTo>
                <a:lnTo>
                  <a:pt x="0" y="748118"/>
                </a:lnTo>
                <a:lnTo>
                  <a:pt x="23632" y="726640"/>
                </a:lnTo>
                <a:cubicBezTo>
                  <a:pt x="573689" y="272693"/>
                  <a:pt x="1278875" y="0"/>
                  <a:pt x="204775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E4EE7214-AC05-465E-A501-65AA04EF5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8355"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5">
            <a:extLst>
              <a:ext uri="{FF2B5EF4-FFF2-40B4-BE49-F238E27FC236}">
                <a16:creationId xmlns:a16="http://schemas.microsoft.com/office/drawing/2014/main" id="{72C95811-4817-4317-99C4-1BA728F4E4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4594" y="483466"/>
            <a:ext cx="2818904" cy="606036"/>
          </a:xfrm>
          <a:prstGeom prst="rect">
            <a:avLst/>
          </a:prstGeom>
        </p:spPr>
      </p:pic>
      <p:pic>
        <p:nvPicPr>
          <p:cNvPr id="7" name="Picture 6" descr="Icon&#10;&#10;Description automatically generated">
            <a:extLst>
              <a:ext uri="{FF2B5EF4-FFF2-40B4-BE49-F238E27FC236}">
                <a16:creationId xmlns:a16="http://schemas.microsoft.com/office/drawing/2014/main" id="{E5BAE38B-9081-4E2A-869D-44864531A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6" y="2027146"/>
            <a:ext cx="3722836" cy="3722836"/>
          </a:xfrm>
          <a:prstGeom prst="rect">
            <a:avLst/>
          </a:prstGeom>
        </p:spPr>
      </p:pic>
      <p:sp>
        <p:nvSpPr>
          <p:cNvPr id="4" name="TextBox 3">
            <a:extLst>
              <a:ext uri="{FF2B5EF4-FFF2-40B4-BE49-F238E27FC236}">
                <a16:creationId xmlns:a16="http://schemas.microsoft.com/office/drawing/2014/main" id="{EB951368-DF75-44AC-8466-FC4DC06BBDC2}"/>
              </a:ext>
            </a:extLst>
          </p:cNvPr>
          <p:cNvSpPr txBox="1"/>
          <p:nvPr/>
        </p:nvSpPr>
        <p:spPr>
          <a:xfrm>
            <a:off x="10768931" y="6537158"/>
            <a:ext cx="1652337" cy="400110"/>
          </a:xfrm>
          <a:prstGeom prst="rect">
            <a:avLst/>
          </a:prstGeom>
          <a:noFill/>
        </p:spPr>
        <p:txBody>
          <a:bodyPr wrap="square" rtlCol="0">
            <a:spAutoFit/>
          </a:bodyPr>
          <a:lstStyle/>
          <a:p>
            <a:r>
              <a:rPr lang="tr-TR" sz="1000" dirty="0">
                <a:hlinkClick r:id="rId5">
                  <a:extLst>
                    <a:ext uri="{A12FA001-AC4F-418D-AE19-62706E023703}">
                      <ahyp:hlinkClr xmlns:ahyp="http://schemas.microsoft.com/office/drawing/2018/hyperlinkcolor" val="tx"/>
                    </a:ext>
                  </a:extLst>
                </a:hlinkClick>
              </a:rPr>
              <a:t>yakuptarka@gmail.com</a:t>
            </a:r>
            <a:br>
              <a:rPr lang="tr-TR" sz="1000" dirty="0"/>
            </a:br>
            <a:endParaRPr lang="tr-TR" sz="1000" dirty="0"/>
          </a:p>
        </p:txBody>
      </p:sp>
    </p:spTree>
    <p:extLst>
      <p:ext uri="{BB962C8B-B14F-4D97-AF65-F5344CB8AC3E}">
        <p14:creationId xmlns:p14="http://schemas.microsoft.com/office/powerpoint/2010/main" val="12568189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4448E9-38F3-4C07-8F12-D9AE2388BD9C}"/>
              </a:ext>
            </a:extLst>
          </p:cNvPr>
          <p:cNvSpPr>
            <a:spLocks noGrp="1"/>
          </p:cNvSpPr>
          <p:nvPr>
            <p:ph type="title"/>
          </p:nvPr>
        </p:nvSpPr>
        <p:spPr>
          <a:xfrm>
            <a:off x="643467" y="640080"/>
            <a:ext cx="3096427" cy="5613236"/>
          </a:xfrm>
        </p:spPr>
        <p:txBody>
          <a:bodyPr anchor="ctr">
            <a:normAutofit/>
          </a:bodyPr>
          <a:lstStyle/>
          <a:p>
            <a:r>
              <a:rPr lang="tr-TR" b="1" dirty="0">
                <a:solidFill>
                  <a:srgbClr val="FFFFFF"/>
                </a:solidFill>
              </a:rPr>
              <a:t>Kullanılan R Paketleri</a:t>
            </a:r>
            <a:endParaRPr lang="en-US" b="1" dirty="0">
              <a:solidFill>
                <a:srgbClr val="FFFFFF"/>
              </a:solidFill>
            </a:endParaRPr>
          </a:p>
        </p:txBody>
      </p:sp>
      <p:pic>
        <p:nvPicPr>
          <p:cNvPr id="5" name="Picture 4" descr="Icon&#10;&#10;Description automatically generated">
            <a:extLst>
              <a:ext uri="{FF2B5EF4-FFF2-40B4-BE49-F238E27FC236}">
                <a16:creationId xmlns:a16="http://schemas.microsoft.com/office/drawing/2014/main" id="{611AF579-F4EC-47B8-B230-A7F4DB207C3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6" name="Graphic 5">
            <a:extLst>
              <a:ext uri="{FF2B5EF4-FFF2-40B4-BE49-F238E27FC236}">
                <a16:creationId xmlns:a16="http://schemas.microsoft.com/office/drawing/2014/main" id="{EF1B1126-3903-48F6-8329-AC1775AF96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066" y="5948635"/>
            <a:ext cx="2124076" cy="456655"/>
          </a:xfrm>
          <a:prstGeom prst="rect">
            <a:avLst/>
          </a:prstGeom>
        </p:spPr>
      </p:pic>
      <p:graphicFrame>
        <p:nvGraphicFramePr>
          <p:cNvPr id="8" name="Content Placeholder 2">
            <a:extLst>
              <a:ext uri="{FF2B5EF4-FFF2-40B4-BE49-F238E27FC236}">
                <a16:creationId xmlns:a16="http://schemas.microsoft.com/office/drawing/2014/main" id="{21790CF3-0A53-382A-7F9C-754484ADE851}"/>
              </a:ext>
            </a:extLst>
          </p:cNvPr>
          <p:cNvGraphicFramePr>
            <a:graphicFrameLocks noGrp="1"/>
          </p:cNvGraphicFramePr>
          <p:nvPr>
            <p:ph idx="1"/>
            <p:extLst>
              <p:ext uri="{D42A27DB-BD31-4B8C-83A1-F6EECF244321}">
                <p14:modId xmlns:p14="http://schemas.microsoft.com/office/powerpoint/2010/main" val="2044280040"/>
              </p:ext>
            </p:extLst>
          </p:nvPr>
        </p:nvGraphicFramePr>
        <p:xfrm>
          <a:off x="4699818" y="640081"/>
          <a:ext cx="6848715" cy="45891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03053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9"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E501624-1B2D-4F95-8BA8-F47BFD720ED4}"/>
              </a:ext>
            </a:extLst>
          </p:cNvPr>
          <p:cNvSpPr>
            <a:spLocks noGrp="1"/>
          </p:cNvSpPr>
          <p:nvPr>
            <p:ph type="title"/>
          </p:nvPr>
        </p:nvSpPr>
        <p:spPr>
          <a:xfrm>
            <a:off x="1047280" y="759805"/>
            <a:ext cx="10306520" cy="1325563"/>
          </a:xfrm>
        </p:spPr>
        <p:txBody>
          <a:bodyPr>
            <a:normAutofit/>
          </a:bodyPr>
          <a:lstStyle/>
          <a:p>
            <a:r>
              <a:rPr lang="tr-TR" sz="4000" b="1" dirty="0">
                <a:solidFill>
                  <a:srgbClr val="FFFFFF"/>
                </a:solidFill>
              </a:rPr>
              <a:t>shiny</a:t>
            </a:r>
          </a:p>
        </p:txBody>
      </p:sp>
      <p:sp>
        <p:nvSpPr>
          <p:cNvPr id="3" name="Content Placeholder 2">
            <a:extLst>
              <a:ext uri="{FF2B5EF4-FFF2-40B4-BE49-F238E27FC236}">
                <a16:creationId xmlns:a16="http://schemas.microsoft.com/office/drawing/2014/main" id="{5D13830F-30BE-4EF5-B878-C8FD63F40DAA}"/>
              </a:ext>
            </a:extLst>
          </p:cNvPr>
          <p:cNvSpPr>
            <a:spLocks noGrp="1"/>
          </p:cNvSpPr>
          <p:nvPr>
            <p:ph idx="1"/>
          </p:nvPr>
        </p:nvSpPr>
        <p:spPr>
          <a:xfrm>
            <a:off x="1424904" y="2494450"/>
            <a:ext cx="4053545" cy="3563159"/>
          </a:xfrm>
        </p:spPr>
        <p:txBody>
          <a:bodyPr>
            <a:normAutofit lnSpcReduction="10000"/>
          </a:bodyPr>
          <a:lstStyle/>
          <a:p>
            <a:r>
              <a:rPr lang="tr-TR" sz="2000" dirty="0"/>
              <a:t>Shiny, doğrudan R’ dan etkileşimli web uygulamaları oluşturmayı kolaylaştıran bir R paketidir. </a:t>
            </a:r>
          </a:p>
          <a:p>
            <a:r>
              <a:rPr lang="tr-TR" sz="2000" dirty="0"/>
              <a:t>Bir web sayfasında bağımsız uygulamalar barındırabilir veya bunları R </a:t>
            </a:r>
            <a:r>
              <a:rPr lang="tr-TR" sz="2000" dirty="0" err="1"/>
              <a:t>Markdown</a:t>
            </a:r>
            <a:r>
              <a:rPr lang="tr-TR" sz="2000" dirty="0"/>
              <a:t> belgelerine entegre edebilir veya panolar oluşturabilirsiniz. </a:t>
            </a:r>
          </a:p>
          <a:p>
            <a:r>
              <a:rPr lang="tr-TR" sz="2000" dirty="0"/>
              <a:t>Ayrıca Shiny uygulamalarınızı CSS temaları, html </a:t>
            </a:r>
            <a:r>
              <a:rPr lang="tr-TR" sz="2000" dirty="0" err="1"/>
              <a:t>widget'ları</a:t>
            </a:r>
            <a:r>
              <a:rPr lang="tr-TR" sz="2000" dirty="0"/>
              <a:t> ve </a:t>
            </a:r>
            <a:r>
              <a:rPr lang="tr-TR" sz="2000" dirty="0" err="1"/>
              <a:t>JavaScript</a:t>
            </a:r>
            <a:r>
              <a:rPr lang="tr-TR" sz="2000" dirty="0"/>
              <a:t> eylemleriyle genişletebilirsiniz.</a:t>
            </a:r>
          </a:p>
        </p:txBody>
      </p:sp>
      <p:pic>
        <p:nvPicPr>
          <p:cNvPr id="8" name="Picture 7" descr="Graphical user interface, application, website&#10;&#10;Description automatically generated">
            <a:extLst>
              <a:ext uri="{FF2B5EF4-FFF2-40B4-BE49-F238E27FC236}">
                <a16:creationId xmlns:a16="http://schemas.microsoft.com/office/drawing/2014/main" id="{B36F2ECC-CAEC-4BB6-9B65-FE1F65EC9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892" y="2701275"/>
            <a:ext cx="4668204" cy="3057673"/>
          </a:xfrm>
          <a:prstGeom prst="rect">
            <a:avLst/>
          </a:prstGeom>
          <a:ln>
            <a:noFill/>
          </a:ln>
          <a:effectLst>
            <a:outerShdw blurRad="292100" dist="139700" dir="2700000" algn="tl" rotWithShape="0">
              <a:srgbClr val="333333">
                <a:alpha val="65000"/>
              </a:srgbClr>
            </a:outerShdw>
          </a:effectLst>
        </p:spPr>
      </p:pic>
      <p:pic>
        <p:nvPicPr>
          <p:cNvPr id="4" name="Picture 3" descr="Icon&#10;&#10;Description automatically generated">
            <a:extLst>
              <a:ext uri="{FF2B5EF4-FFF2-40B4-BE49-F238E27FC236}">
                <a16:creationId xmlns:a16="http://schemas.microsoft.com/office/drawing/2014/main" id="{D2780715-D535-4BA9-A667-F57FEDFB770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5" name="Graphic 4">
            <a:extLst>
              <a:ext uri="{FF2B5EF4-FFF2-40B4-BE49-F238E27FC236}">
                <a16:creationId xmlns:a16="http://schemas.microsoft.com/office/drawing/2014/main" id="{7441CF2C-3221-41BE-A30B-449329954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408631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42CCDC9-75B0-4219-8278-55F7BAB71226}"/>
              </a:ext>
            </a:extLst>
          </p:cNvPr>
          <p:cNvSpPr>
            <a:spLocks noGrp="1"/>
          </p:cNvSpPr>
          <p:nvPr>
            <p:ph type="title"/>
          </p:nvPr>
        </p:nvSpPr>
        <p:spPr>
          <a:xfrm>
            <a:off x="1047280" y="759805"/>
            <a:ext cx="10306520" cy="1325563"/>
          </a:xfrm>
        </p:spPr>
        <p:txBody>
          <a:bodyPr>
            <a:normAutofit/>
          </a:bodyPr>
          <a:lstStyle/>
          <a:p>
            <a:r>
              <a:rPr lang="tr-TR" sz="4000" b="1" dirty="0">
                <a:solidFill>
                  <a:srgbClr val="FFFFFF"/>
                </a:solidFill>
              </a:rPr>
              <a:t>shinyaframe</a:t>
            </a:r>
          </a:p>
        </p:txBody>
      </p:sp>
      <p:sp>
        <p:nvSpPr>
          <p:cNvPr id="3" name="Content Placeholder 2">
            <a:extLst>
              <a:ext uri="{FF2B5EF4-FFF2-40B4-BE49-F238E27FC236}">
                <a16:creationId xmlns:a16="http://schemas.microsoft.com/office/drawing/2014/main" id="{E540D3D0-DF16-4365-8791-A8EE0C847432}"/>
              </a:ext>
            </a:extLst>
          </p:cNvPr>
          <p:cNvSpPr>
            <a:spLocks noGrp="1"/>
          </p:cNvSpPr>
          <p:nvPr>
            <p:ph idx="1"/>
          </p:nvPr>
        </p:nvSpPr>
        <p:spPr>
          <a:xfrm>
            <a:off x="1424904" y="2494450"/>
            <a:ext cx="4053545" cy="3563159"/>
          </a:xfrm>
        </p:spPr>
        <p:txBody>
          <a:bodyPr>
            <a:normAutofit/>
          </a:bodyPr>
          <a:lstStyle/>
          <a:p>
            <a:r>
              <a:rPr lang="tr-TR" sz="2400" dirty="0"/>
              <a:t>Platformlar arası veri görselleştirmeleri için veri setlerini Web tabanlı sanal gerçeklik deneyimlerinde kullanılabilir hale getirebilmemizi sağlayan R paketidir.</a:t>
            </a:r>
          </a:p>
        </p:txBody>
      </p:sp>
      <p:pic>
        <p:nvPicPr>
          <p:cNvPr id="7" name="Picture 6" descr="Chart&#10;&#10;Description automatically generated">
            <a:extLst>
              <a:ext uri="{FF2B5EF4-FFF2-40B4-BE49-F238E27FC236}">
                <a16:creationId xmlns:a16="http://schemas.microsoft.com/office/drawing/2014/main" id="{1F786F1E-816A-45C7-8BDE-CB7AD7103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892" y="2935392"/>
            <a:ext cx="4802404" cy="2677339"/>
          </a:xfrm>
          <a:prstGeom prst="rect">
            <a:avLst/>
          </a:prstGeom>
          <a:ln>
            <a:noFill/>
          </a:ln>
          <a:effectLst>
            <a:outerShdw blurRad="292100" dist="139700" dir="2700000" algn="tl" rotWithShape="0">
              <a:srgbClr val="333333">
                <a:alpha val="65000"/>
              </a:srgbClr>
            </a:outerShdw>
          </a:effectLst>
        </p:spPr>
      </p:pic>
      <p:pic>
        <p:nvPicPr>
          <p:cNvPr id="4" name="Picture 3" descr="Icon&#10;&#10;Description automatically generated">
            <a:extLst>
              <a:ext uri="{FF2B5EF4-FFF2-40B4-BE49-F238E27FC236}">
                <a16:creationId xmlns:a16="http://schemas.microsoft.com/office/drawing/2014/main" id="{D32F35EC-89BD-4DE2-8116-D629FF239DA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5" name="Graphic 4">
            <a:extLst>
              <a:ext uri="{FF2B5EF4-FFF2-40B4-BE49-F238E27FC236}">
                <a16:creationId xmlns:a16="http://schemas.microsoft.com/office/drawing/2014/main" id="{513FDAD1-FFE8-42BB-ABB8-C9E880FA20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2437156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886E9E6-E2C8-41FD-90D2-C9FACDA7131F}"/>
              </a:ext>
            </a:extLst>
          </p:cNvPr>
          <p:cNvSpPr>
            <a:spLocks noGrp="1"/>
          </p:cNvSpPr>
          <p:nvPr>
            <p:ph type="title"/>
          </p:nvPr>
        </p:nvSpPr>
        <p:spPr>
          <a:xfrm>
            <a:off x="1047280" y="759805"/>
            <a:ext cx="10306520" cy="1325563"/>
          </a:xfrm>
        </p:spPr>
        <p:txBody>
          <a:bodyPr>
            <a:normAutofit/>
          </a:bodyPr>
          <a:lstStyle/>
          <a:p>
            <a:r>
              <a:rPr lang="tr-TR" sz="4000" b="1">
                <a:solidFill>
                  <a:srgbClr val="FFFFFF"/>
                </a:solidFill>
              </a:rPr>
              <a:t>ggplot2</a:t>
            </a:r>
          </a:p>
        </p:txBody>
      </p:sp>
      <p:sp>
        <p:nvSpPr>
          <p:cNvPr id="3" name="Content Placeholder 2">
            <a:extLst>
              <a:ext uri="{FF2B5EF4-FFF2-40B4-BE49-F238E27FC236}">
                <a16:creationId xmlns:a16="http://schemas.microsoft.com/office/drawing/2014/main" id="{831E8566-5138-4A39-BF35-DD931B144BB8}"/>
              </a:ext>
            </a:extLst>
          </p:cNvPr>
          <p:cNvSpPr>
            <a:spLocks noGrp="1"/>
          </p:cNvSpPr>
          <p:nvPr>
            <p:ph idx="1"/>
          </p:nvPr>
        </p:nvSpPr>
        <p:spPr>
          <a:xfrm>
            <a:off x="1424904" y="2494450"/>
            <a:ext cx="4053545" cy="3563159"/>
          </a:xfrm>
        </p:spPr>
        <p:txBody>
          <a:bodyPr>
            <a:normAutofit fontScale="92500"/>
          </a:bodyPr>
          <a:lstStyle/>
          <a:p>
            <a:r>
              <a:rPr lang="tr-TR" sz="2400" dirty="0" err="1"/>
              <a:t>Wilkinson'un</a:t>
            </a:r>
            <a:r>
              <a:rPr lang="tr-TR" sz="2400" dirty="0"/>
              <a:t> "</a:t>
            </a:r>
            <a:r>
              <a:rPr lang="tr-TR" sz="2400" dirty="0" err="1"/>
              <a:t>The</a:t>
            </a:r>
            <a:r>
              <a:rPr lang="tr-TR" sz="2400" dirty="0"/>
              <a:t> </a:t>
            </a:r>
            <a:r>
              <a:rPr lang="tr-TR" sz="2400" dirty="0" err="1"/>
              <a:t>grammar</a:t>
            </a:r>
            <a:r>
              <a:rPr lang="tr-TR" sz="2400" dirty="0"/>
              <a:t> of </a:t>
            </a:r>
            <a:r>
              <a:rPr lang="tr-TR" sz="2400" dirty="0" err="1"/>
              <a:t>graphics</a:t>
            </a:r>
            <a:r>
              <a:rPr lang="tr-TR" sz="2400" dirty="0"/>
              <a:t>" kitabından ismini alan r in grafik sistemlerinden biridir. </a:t>
            </a:r>
          </a:p>
          <a:p>
            <a:r>
              <a:rPr lang="tr-TR" sz="2400" dirty="0"/>
              <a:t>ggplot2 paketi, diğer iki sistemden farklı olarak görselleştirme elemanlarını yüzey(</a:t>
            </a:r>
            <a:r>
              <a:rPr lang="tr-TR" sz="2400" dirty="0" err="1"/>
              <a:t>layer</a:t>
            </a:r>
            <a:r>
              <a:rPr lang="tr-TR" sz="2400" dirty="0"/>
              <a:t>) olarak ele alır ve bu yüzeyleri üst üste yerleştirerek estetik değeri yüksek grafiklerin oluşturulmasına olanak sağlar.</a:t>
            </a:r>
          </a:p>
        </p:txBody>
      </p:sp>
      <p:pic>
        <p:nvPicPr>
          <p:cNvPr id="7" name="Picture 6" descr="Chart, scatter chart&#10;&#10;Description automatically generated">
            <a:extLst>
              <a:ext uri="{FF2B5EF4-FFF2-40B4-BE49-F238E27FC236}">
                <a16:creationId xmlns:a16="http://schemas.microsoft.com/office/drawing/2014/main" id="{AE64C6E2-29AE-4666-9340-945146251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892" y="2557203"/>
            <a:ext cx="4298175" cy="3073194"/>
          </a:xfrm>
          <a:prstGeom prst="rect">
            <a:avLst/>
          </a:prstGeom>
          <a:ln>
            <a:noFill/>
          </a:ln>
          <a:effectLst>
            <a:outerShdw blurRad="292100" dist="139700" dir="2700000" algn="tl" rotWithShape="0">
              <a:srgbClr val="333333">
                <a:alpha val="65000"/>
              </a:srgbClr>
            </a:outerShdw>
          </a:effectLst>
        </p:spPr>
      </p:pic>
      <p:pic>
        <p:nvPicPr>
          <p:cNvPr id="4" name="Picture 3" descr="Icon&#10;&#10;Description automatically generated">
            <a:extLst>
              <a:ext uri="{FF2B5EF4-FFF2-40B4-BE49-F238E27FC236}">
                <a16:creationId xmlns:a16="http://schemas.microsoft.com/office/drawing/2014/main" id="{9A8C1944-4D39-4812-B7FA-6DABAFED924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5" name="Graphic 4">
            <a:extLst>
              <a:ext uri="{FF2B5EF4-FFF2-40B4-BE49-F238E27FC236}">
                <a16:creationId xmlns:a16="http://schemas.microsoft.com/office/drawing/2014/main" id="{880603D9-E926-4347-9DCD-D1C1C9F2AB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175109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C30F3C7-E68C-46A2-A76E-E3FC74EA0A27}"/>
              </a:ext>
            </a:extLst>
          </p:cNvPr>
          <p:cNvSpPr>
            <a:spLocks noGrp="1"/>
          </p:cNvSpPr>
          <p:nvPr>
            <p:ph type="title"/>
          </p:nvPr>
        </p:nvSpPr>
        <p:spPr>
          <a:xfrm>
            <a:off x="1047280" y="759805"/>
            <a:ext cx="10306520" cy="1325563"/>
          </a:xfrm>
        </p:spPr>
        <p:txBody>
          <a:bodyPr>
            <a:normAutofit/>
          </a:bodyPr>
          <a:lstStyle/>
          <a:p>
            <a:r>
              <a:rPr lang="tr-TR" sz="4000" b="1" dirty="0">
                <a:solidFill>
                  <a:srgbClr val="FFFFFF"/>
                </a:solidFill>
              </a:rPr>
              <a:t>tidyverse</a:t>
            </a:r>
          </a:p>
        </p:txBody>
      </p:sp>
      <p:sp>
        <p:nvSpPr>
          <p:cNvPr id="3" name="Content Placeholder 2">
            <a:extLst>
              <a:ext uri="{FF2B5EF4-FFF2-40B4-BE49-F238E27FC236}">
                <a16:creationId xmlns:a16="http://schemas.microsoft.com/office/drawing/2014/main" id="{42E04168-48DC-4C02-A38A-9079F551F82D}"/>
              </a:ext>
            </a:extLst>
          </p:cNvPr>
          <p:cNvSpPr>
            <a:spLocks noGrp="1"/>
          </p:cNvSpPr>
          <p:nvPr>
            <p:ph idx="1"/>
          </p:nvPr>
        </p:nvSpPr>
        <p:spPr>
          <a:xfrm>
            <a:off x="1424904" y="2494450"/>
            <a:ext cx="4053545" cy="3563159"/>
          </a:xfrm>
        </p:spPr>
        <p:txBody>
          <a:bodyPr>
            <a:normAutofit/>
          </a:bodyPr>
          <a:lstStyle/>
          <a:p>
            <a:r>
              <a:rPr lang="tr-TR" sz="2400" dirty="0"/>
              <a:t>tidyverse, veri bilimi için tasarlanmış, üzerinde düşünülmüş bir R paketleri koleksiyonudur. </a:t>
            </a:r>
          </a:p>
          <a:p>
            <a:r>
              <a:rPr lang="tr-TR" sz="2400" dirty="0"/>
              <a:t>tidyverse ‘ ü buraya almamın nedeni ggplot2’ </a:t>
            </a:r>
            <a:r>
              <a:rPr lang="tr-TR" sz="2400" dirty="0" err="1"/>
              <a:t>yi</a:t>
            </a:r>
            <a:r>
              <a:rPr lang="tr-TR" sz="2400" dirty="0"/>
              <a:t> içinde bulundurmasıdır.</a:t>
            </a:r>
          </a:p>
        </p:txBody>
      </p:sp>
      <p:pic>
        <p:nvPicPr>
          <p:cNvPr id="9" name="Picture 8" descr="Diagram&#10;&#10;Description automatically generated">
            <a:extLst>
              <a:ext uri="{FF2B5EF4-FFF2-40B4-BE49-F238E27FC236}">
                <a16:creationId xmlns:a16="http://schemas.microsoft.com/office/drawing/2014/main" id="{D0353808-7E5C-43C3-B163-6B5E7F337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92" y="2935392"/>
            <a:ext cx="4802404" cy="2677340"/>
          </a:xfrm>
          <a:prstGeom prst="rect">
            <a:avLst/>
          </a:prstGeom>
          <a:ln>
            <a:noFill/>
          </a:ln>
          <a:effectLst>
            <a:outerShdw blurRad="292100" dist="139700" dir="2700000" algn="tl" rotWithShape="0">
              <a:srgbClr val="333333">
                <a:alpha val="65000"/>
              </a:srgbClr>
            </a:outerShdw>
          </a:effectLst>
        </p:spPr>
      </p:pic>
      <p:pic>
        <p:nvPicPr>
          <p:cNvPr id="4" name="Picture 3" descr="Icon&#10;&#10;Description automatically generated">
            <a:extLst>
              <a:ext uri="{FF2B5EF4-FFF2-40B4-BE49-F238E27FC236}">
                <a16:creationId xmlns:a16="http://schemas.microsoft.com/office/drawing/2014/main" id="{A32933D8-F8CE-4586-9010-674F859AE7E1}"/>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5" name="Graphic 4">
            <a:extLst>
              <a:ext uri="{FF2B5EF4-FFF2-40B4-BE49-F238E27FC236}">
                <a16:creationId xmlns:a16="http://schemas.microsoft.com/office/drawing/2014/main" id="{C98B0E64-90E2-49BB-8C18-F8A255186E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3787364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871DA39-2175-43F5-9EB5-DDCF31B0365C}"/>
              </a:ext>
            </a:extLst>
          </p:cNvPr>
          <p:cNvSpPr>
            <a:spLocks noGrp="1"/>
          </p:cNvSpPr>
          <p:nvPr>
            <p:ph type="title"/>
          </p:nvPr>
        </p:nvSpPr>
        <p:spPr>
          <a:xfrm>
            <a:off x="1047280" y="759805"/>
            <a:ext cx="10306520" cy="1325563"/>
          </a:xfrm>
        </p:spPr>
        <p:txBody>
          <a:bodyPr>
            <a:normAutofit/>
          </a:bodyPr>
          <a:lstStyle/>
          <a:p>
            <a:r>
              <a:rPr lang="tr-TR" sz="4000" b="1" dirty="0">
                <a:solidFill>
                  <a:srgbClr val="FFFFFF"/>
                </a:solidFill>
              </a:rPr>
              <a:t>scales</a:t>
            </a:r>
          </a:p>
        </p:txBody>
      </p:sp>
      <p:sp>
        <p:nvSpPr>
          <p:cNvPr id="3" name="Content Placeholder 2">
            <a:extLst>
              <a:ext uri="{FF2B5EF4-FFF2-40B4-BE49-F238E27FC236}">
                <a16:creationId xmlns:a16="http://schemas.microsoft.com/office/drawing/2014/main" id="{DC816DDC-0605-4DA7-A5CF-8FF92813C86E}"/>
              </a:ext>
            </a:extLst>
          </p:cNvPr>
          <p:cNvSpPr>
            <a:spLocks noGrp="1"/>
          </p:cNvSpPr>
          <p:nvPr>
            <p:ph idx="1"/>
          </p:nvPr>
        </p:nvSpPr>
        <p:spPr>
          <a:xfrm>
            <a:off x="1424904" y="2494450"/>
            <a:ext cx="4053545" cy="3563159"/>
          </a:xfrm>
        </p:spPr>
        <p:txBody>
          <a:bodyPr>
            <a:normAutofit lnSpcReduction="10000"/>
          </a:bodyPr>
          <a:lstStyle/>
          <a:p>
            <a:r>
              <a:rPr lang="tr-TR" sz="1700" dirty="0"/>
              <a:t>Herhangi bir grafik paketinin en zor kısımlarından biri, veri değerlerinden algısal özelliklere dönüştürme, ölçeklemedir. </a:t>
            </a:r>
          </a:p>
          <a:p>
            <a:r>
              <a:rPr lang="tr-TR" sz="1700" dirty="0"/>
              <a:t>Ölçeklendirmenin tersi, grafiği okumak için kullanılabilecek kılavuzlar (açıklamalar ve eksenler) yapmak genellikle daha da zordur! </a:t>
            </a:r>
          </a:p>
          <a:p>
            <a:r>
              <a:rPr lang="tr-TR" sz="1700" dirty="0"/>
              <a:t>Ölçek paketleri, ggplot2 tarafından kullanılan dahili ölçeklendirme altyapısını sağlar ve size varsayılan kesintileri, etiketleri, dönüşümleri ve paletleri geçersiz kılmanız için araçlar sunar. Ve kendi sınırlarınızı belirlemenize imkan sunar.</a:t>
            </a:r>
          </a:p>
        </p:txBody>
      </p:sp>
      <p:pic>
        <p:nvPicPr>
          <p:cNvPr id="7" name="Picture 6" descr="Shape&#10;&#10;Description automatically generated">
            <a:extLst>
              <a:ext uri="{FF2B5EF4-FFF2-40B4-BE49-F238E27FC236}">
                <a16:creationId xmlns:a16="http://schemas.microsoft.com/office/drawing/2014/main" id="{F876B71A-D7AE-47E9-97D2-1F526186C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948" y="2492376"/>
            <a:ext cx="3076292" cy="3563372"/>
          </a:xfrm>
          <a:prstGeom prst="rect">
            <a:avLst/>
          </a:prstGeom>
          <a:ln>
            <a:noFill/>
          </a:ln>
          <a:effectLst>
            <a:outerShdw blurRad="292100" dist="139700" dir="2700000" algn="tl" rotWithShape="0">
              <a:srgbClr val="333333">
                <a:alpha val="65000"/>
              </a:srgbClr>
            </a:outerShdw>
          </a:effectLst>
        </p:spPr>
      </p:pic>
      <p:pic>
        <p:nvPicPr>
          <p:cNvPr id="4" name="Picture 3" descr="Icon&#10;&#10;Description automatically generated">
            <a:extLst>
              <a:ext uri="{FF2B5EF4-FFF2-40B4-BE49-F238E27FC236}">
                <a16:creationId xmlns:a16="http://schemas.microsoft.com/office/drawing/2014/main" id="{7B2831E7-5CB5-4684-A78C-C94CF0A34DC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5" name="Graphic 4">
            <a:extLst>
              <a:ext uri="{FF2B5EF4-FFF2-40B4-BE49-F238E27FC236}">
                <a16:creationId xmlns:a16="http://schemas.microsoft.com/office/drawing/2014/main" id="{206E983C-B3AD-4F86-BD8B-1F1EF40C26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121330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DB491-92E8-487D-9798-0F79EC0DFB0D}"/>
              </a:ext>
            </a:extLst>
          </p:cNvPr>
          <p:cNvSpPr>
            <a:spLocks noGrp="1"/>
          </p:cNvSpPr>
          <p:nvPr>
            <p:ph type="title"/>
          </p:nvPr>
        </p:nvSpPr>
        <p:spPr>
          <a:xfrm>
            <a:off x="838200" y="365125"/>
            <a:ext cx="10515600" cy="1325563"/>
          </a:xfrm>
        </p:spPr>
        <p:txBody>
          <a:bodyPr>
            <a:normAutofit/>
          </a:bodyPr>
          <a:lstStyle/>
          <a:p>
            <a:r>
              <a:rPr lang="tr-TR" sz="4600" b="1" dirty="0">
                <a:solidFill>
                  <a:srgbClr val="FFFFFF"/>
                </a:solidFill>
              </a:rPr>
              <a:t>Uygulama</a:t>
            </a:r>
          </a:p>
        </p:txBody>
      </p:sp>
      <p:sp>
        <p:nvSpPr>
          <p:cNvPr id="3" name="Content Placeholder 2">
            <a:extLst>
              <a:ext uri="{FF2B5EF4-FFF2-40B4-BE49-F238E27FC236}">
                <a16:creationId xmlns:a16="http://schemas.microsoft.com/office/drawing/2014/main" id="{5C03049D-ECAB-44D3-8C00-53CD3BB1A3BE}"/>
              </a:ext>
            </a:extLst>
          </p:cNvPr>
          <p:cNvSpPr>
            <a:spLocks noGrp="1"/>
          </p:cNvSpPr>
          <p:nvPr>
            <p:ph idx="1"/>
          </p:nvPr>
        </p:nvSpPr>
        <p:spPr>
          <a:xfrm>
            <a:off x="838200" y="2006344"/>
            <a:ext cx="10515600" cy="3738562"/>
          </a:xfrm>
        </p:spPr>
        <p:txBody>
          <a:bodyPr vert="horz" lIns="91440" tIns="45720" rIns="91440" bIns="45720" rtlCol="0">
            <a:normAutofit/>
          </a:bodyPr>
          <a:lstStyle/>
          <a:p>
            <a:pPr fontAlgn="base"/>
            <a:r>
              <a:rPr lang="tr-TR" sz="2600" dirty="0" err="1">
                <a:ea typeface="+mn-lt"/>
                <a:cs typeface="+mn-lt"/>
              </a:rPr>
              <a:t>WebVR</a:t>
            </a:r>
            <a:r>
              <a:rPr lang="tr-TR" sz="2600" dirty="0">
                <a:ea typeface="+mn-lt"/>
                <a:cs typeface="+mn-lt"/>
              </a:rPr>
              <a:t> ile Veri Görselleştirme</a:t>
            </a:r>
          </a:p>
          <a:p>
            <a:pPr marL="0" indent="0">
              <a:buNone/>
            </a:pPr>
            <a:r>
              <a:rPr lang="tr-TR" sz="1200" dirty="0">
                <a:ea typeface="+mn-lt"/>
                <a:cs typeface="+mn-lt"/>
                <a:hlinkClick r:id="rId2"/>
              </a:rPr>
              <a:t>https://github.com/TheLost27/Data-Visualization-With-WebVR</a:t>
            </a:r>
            <a:endParaRPr lang="tr-TR" sz="1200" dirty="0">
              <a:ea typeface="+mn-lt"/>
              <a:cs typeface="+mn-lt"/>
            </a:endParaRPr>
          </a:p>
          <a:p>
            <a:pPr marL="0" indent="0">
              <a:buNone/>
            </a:pPr>
            <a:endParaRPr lang="tr-TR" sz="2600" b="0" i="0" dirty="0">
              <a:effectLst/>
              <a:latin typeface="Arial"/>
              <a:cs typeface="Arial"/>
            </a:endParaRPr>
          </a:p>
        </p:txBody>
      </p:sp>
      <p:pic>
        <p:nvPicPr>
          <p:cNvPr id="6" name="Picture 5" descr="Icon&#10;&#10;Description automatically generated">
            <a:extLst>
              <a:ext uri="{FF2B5EF4-FFF2-40B4-BE49-F238E27FC236}">
                <a16:creationId xmlns:a16="http://schemas.microsoft.com/office/drawing/2014/main" id="{87A745AE-7E4F-43A4-8D81-0476C1350F42}"/>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7" name="Graphic 5">
            <a:extLst>
              <a:ext uri="{FF2B5EF4-FFF2-40B4-BE49-F238E27FC236}">
                <a16:creationId xmlns:a16="http://schemas.microsoft.com/office/drawing/2014/main" id="{B730487A-53C7-4AA7-866A-26B637BD93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066" y="5948635"/>
            <a:ext cx="2124076" cy="456655"/>
          </a:xfrm>
          <a:prstGeom prst="rect">
            <a:avLst/>
          </a:prstGeom>
        </p:spPr>
      </p:pic>
      <p:pic>
        <p:nvPicPr>
          <p:cNvPr id="5" name="Picture 4" descr="A picture containing sky, outdoor, umbrella, day&#10;&#10;Description automatically generated">
            <a:extLst>
              <a:ext uri="{FF2B5EF4-FFF2-40B4-BE49-F238E27FC236}">
                <a16:creationId xmlns:a16="http://schemas.microsoft.com/office/drawing/2014/main" id="{32F0C784-364D-4432-9C2B-D0A58E947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1001" y="2692401"/>
            <a:ext cx="6984058" cy="3928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532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16571B1-77FA-4926-A792-F3AD55953EBC}"/>
              </a:ext>
            </a:extLst>
          </p:cNvPr>
          <p:cNvSpPr>
            <a:spLocks noGrp="1"/>
          </p:cNvSpPr>
          <p:nvPr>
            <p:ph idx="1"/>
          </p:nvPr>
        </p:nvSpPr>
        <p:spPr>
          <a:xfrm>
            <a:off x="838200" y="2497667"/>
            <a:ext cx="10515600" cy="2624665"/>
          </a:xfrm>
        </p:spPr>
        <p:txBody>
          <a:bodyPr vert="horz" lIns="91440" tIns="45720" rIns="91440" bIns="45720" rtlCol="0" anchor="ctr">
            <a:normAutofit/>
          </a:bodyPr>
          <a:lstStyle/>
          <a:p>
            <a:pPr marL="0" indent="0" algn="ctr">
              <a:buNone/>
            </a:pPr>
            <a:endParaRPr lang="tr-TR" sz="2400" dirty="0">
              <a:cs typeface="Calibri"/>
            </a:endParaRPr>
          </a:p>
          <a:p>
            <a:pPr marL="0" indent="0" algn="ctr">
              <a:buNone/>
            </a:pPr>
            <a:r>
              <a:rPr lang="tr-TR" sz="2400" dirty="0">
                <a:cs typeface="Calibri"/>
              </a:rPr>
              <a:t>Bu Proje TÜBİTAK 2209-A Üniversite Öğrencileri Araştırma Projeleri Destekleme Programı 2021/2' de değerlendirme aşamasındadır.</a:t>
            </a:r>
          </a:p>
          <a:p>
            <a:pPr marL="0" indent="0" algn="ctr">
              <a:buNone/>
            </a:pPr>
            <a:r>
              <a:rPr lang="tr-TR" sz="2400" dirty="0">
                <a:cs typeface="Calibri"/>
              </a:rPr>
              <a:t>Danışman: Dr. </a:t>
            </a:r>
            <a:r>
              <a:rPr lang="tr-TR" sz="2400" dirty="0" err="1">
                <a:cs typeface="Calibri"/>
              </a:rPr>
              <a:t>Öğr</a:t>
            </a:r>
            <a:r>
              <a:rPr lang="tr-TR" sz="2400" dirty="0">
                <a:cs typeface="Calibri"/>
              </a:rPr>
              <a:t>. </a:t>
            </a:r>
            <a:r>
              <a:rPr lang="tr-TR" sz="2400" dirty="0" err="1">
                <a:cs typeface="Calibri"/>
              </a:rPr>
              <a:t>Üy</a:t>
            </a:r>
            <a:r>
              <a:rPr lang="tr-TR" sz="2400" dirty="0">
                <a:cs typeface="Calibri"/>
              </a:rPr>
              <a:t>. Elif Özge Özdamar</a:t>
            </a:r>
          </a:p>
        </p:txBody>
      </p:sp>
      <p:pic>
        <p:nvPicPr>
          <p:cNvPr id="5" name="Picture 5" descr="Icon&#10;&#10;Description automatically generated">
            <a:extLst>
              <a:ext uri="{FF2B5EF4-FFF2-40B4-BE49-F238E27FC236}">
                <a16:creationId xmlns:a16="http://schemas.microsoft.com/office/drawing/2014/main" id="{02E03B4B-473C-436C-9F60-9806302CB0E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7" name="Graphic 5">
            <a:extLst>
              <a:ext uri="{FF2B5EF4-FFF2-40B4-BE49-F238E27FC236}">
                <a16:creationId xmlns:a16="http://schemas.microsoft.com/office/drawing/2014/main" id="{89C6DDE6-8936-4B1A-8784-160C9B1C7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066" y="5948635"/>
            <a:ext cx="2124076" cy="456655"/>
          </a:xfrm>
          <a:prstGeom prst="rect">
            <a:avLst/>
          </a:prstGeom>
        </p:spPr>
      </p:pic>
      <p:sp>
        <p:nvSpPr>
          <p:cNvPr id="2" name="TextBox 1">
            <a:extLst>
              <a:ext uri="{FF2B5EF4-FFF2-40B4-BE49-F238E27FC236}">
                <a16:creationId xmlns:a16="http://schemas.microsoft.com/office/drawing/2014/main" id="{64F98B80-243C-4AEE-A4BD-C2879871F65C}"/>
              </a:ext>
            </a:extLst>
          </p:cNvPr>
          <p:cNvSpPr txBox="1"/>
          <p:nvPr/>
        </p:nvSpPr>
        <p:spPr>
          <a:xfrm>
            <a:off x="3022600" y="927784"/>
            <a:ext cx="6146800" cy="861774"/>
          </a:xfrm>
          <a:prstGeom prst="rect">
            <a:avLst/>
          </a:prstGeom>
          <a:noFill/>
        </p:spPr>
        <p:txBody>
          <a:bodyPr wrap="square" rtlCol="0">
            <a:spAutoFit/>
          </a:bodyPr>
          <a:lstStyle/>
          <a:p>
            <a:pPr algn="ctr"/>
            <a:r>
              <a:rPr lang="tr-TR" sz="3200" b="1" dirty="0">
                <a:solidFill>
                  <a:schemeClr val="bg1"/>
                </a:solidFill>
                <a:cs typeface="Calibri"/>
              </a:rPr>
              <a:t>TEŞEKKÜRLER</a:t>
            </a:r>
          </a:p>
          <a:p>
            <a:endParaRPr lang="tr-TR" dirty="0"/>
          </a:p>
        </p:txBody>
      </p:sp>
    </p:spTree>
    <p:extLst>
      <p:ext uri="{BB962C8B-B14F-4D97-AF65-F5344CB8AC3E}">
        <p14:creationId xmlns:p14="http://schemas.microsoft.com/office/powerpoint/2010/main" val="220805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881B13-AB30-4845-ABDD-9257397BBD16}"/>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b="1" kern="1200" dirty="0" err="1">
                <a:solidFill>
                  <a:srgbClr val="FFFFFF"/>
                </a:solidFill>
                <a:latin typeface="+mj-lt"/>
                <a:ea typeface="+mj-ea"/>
                <a:cs typeface="+mj-cs"/>
              </a:rPr>
              <a:t>Kaynaklar</a:t>
            </a:r>
            <a:endParaRPr lang="en-US" sz="4000" b="1"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A9AEA1E9-5DDA-4610-B71F-42E3B19E00E2}"/>
              </a:ext>
            </a:extLst>
          </p:cNvPr>
          <p:cNvSpPr txBox="1"/>
          <p:nvPr/>
        </p:nvSpPr>
        <p:spPr>
          <a:xfrm>
            <a:off x="1431292" y="2378076"/>
            <a:ext cx="9708995" cy="3914854"/>
          </a:xfrm>
          <a:prstGeom prst="rect">
            <a:avLst/>
          </a:prstGeom>
        </p:spPr>
        <p:txBody>
          <a:bodyPr vert="horz" lIns="91440" tIns="45720" rIns="91440" bIns="45720" rtlCol="0" anchor="ctr">
            <a:normAutofit/>
          </a:bodyPr>
          <a:lstStyle/>
          <a:p>
            <a:pPr marL="171450" indent="-228600" fontAlgn="base">
              <a:lnSpc>
                <a:spcPct val="90000"/>
              </a:lnSpc>
              <a:spcAft>
                <a:spcPts val="600"/>
              </a:spcAft>
              <a:buFont typeface="Arial" panose="020B0604020202020204" pitchFamily="34" charset="0"/>
              <a:buChar char="•"/>
            </a:pPr>
            <a:r>
              <a:rPr lang="en-US" sz="900" b="0" i="0">
                <a:effectLst/>
              </a:rPr>
              <a:t>Chen, Jim X. "Data visualization and virtual reality." Handbook of Statistics 24 (2005): 539-563. </a:t>
            </a:r>
          </a:p>
          <a:p>
            <a:pPr marL="171450" indent="-228600" fontAlgn="base">
              <a:lnSpc>
                <a:spcPct val="90000"/>
              </a:lnSpc>
              <a:spcAft>
                <a:spcPts val="600"/>
              </a:spcAft>
              <a:buFont typeface="Arial" panose="020B0604020202020204" pitchFamily="34" charset="0"/>
              <a:buChar char="•"/>
            </a:pPr>
            <a:r>
              <a:rPr lang="en-US" sz="900" b="0" i="0">
                <a:effectLst/>
              </a:rPr>
              <a:t>Donalek, C., Djorgovski, S. G., Cioc, A., Wang, A., Zhang, J., Lawler, E., ... &amp; Longo, G. (2014, October). Immersive and collaborative data visualization using virtual reality platforms. In </a:t>
            </a:r>
            <a:r>
              <a:rPr lang="en-US" sz="900" b="0" i="1">
                <a:effectLst/>
              </a:rPr>
              <a:t>2014 IEEE International Conference on Big Data (Big Data)</a:t>
            </a:r>
            <a:r>
              <a:rPr lang="en-US" sz="900" b="0" i="0">
                <a:effectLst/>
              </a:rPr>
              <a:t> (pp. 609-614). IEEE. </a:t>
            </a:r>
          </a:p>
          <a:p>
            <a:pPr marL="171450" indent="-228600" fontAlgn="base">
              <a:lnSpc>
                <a:spcPct val="90000"/>
              </a:lnSpc>
              <a:spcAft>
                <a:spcPts val="600"/>
              </a:spcAft>
              <a:buFont typeface="Arial" panose="020B0604020202020204" pitchFamily="34" charset="0"/>
              <a:buChar char="•"/>
            </a:pPr>
            <a:r>
              <a:rPr lang="en-US" sz="900" b="0" i="0">
                <a:effectLst/>
              </a:rPr>
              <a:t>Dudkin, I. (2021, 12 10). Augmented And Virtual Reality Data Visualization. skywell software: </a:t>
            </a:r>
            <a:r>
              <a:rPr lang="en-US" sz="900" b="0" i="0" u="sng" strike="noStrike">
                <a:effectLst/>
                <a:hlinkClick r:id="rId3"/>
              </a:rPr>
              <a:t>https://skywell.software/blog/augmented-and-virtual-reality-data-visualization/</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Gossett, S. (2021, 12 19). Is VR the Next Frontier in Data Visualization? builtin beta: </a:t>
            </a:r>
            <a:r>
              <a:rPr lang="en-US" sz="900" b="0" i="0" u="sng" strike="noStrike">
                <a:effectLst/>
                <a:hlinkClick r:id="rId4"/>
              </a:rPr>
              <a:t>https://builtin.com/data-science/ar-vr-data-visualization</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H. Wickham. ggplot2: Elegant Graphics for Data Analysis. Springer-Verlag New York, 2016.</a:t>
            </a:r>
          </a:p>
          <a:p>
            <a:pPr marL="171450" indent="-228600" fontAlgn="base">
              <a:lnSpc>
                <a:spcPct val="90000"/>
              </a:lnSpc>
              <a:spcAft>
                <a:spcPts val="600"/>
              </a:spcAft>
              <a:buFont typeface="Arial" panose="020B0604020202020204" pitchFamily="34" charset="0"/>
              <a:buChar char="•"/>
            </a:pPr>
            <a:r>
              <a:rPr lang="en-US" sz="900" b="0" i="0">
                <a:effectLst/>
              </a:rPr>
              <a:t>Kates, B. (2021, 11 29). Immersive Analytics: Data Visualization in AR/VR. compassred: </a:t>
            </a:r>
            <a:r>
              <a:rPr lang="en-US" sz="900" b="0" i="0" u="sng" strike="noStrike">
                <a:effectLst/>
                <a:hlinkClick r:id="rId5"/>
              </a:rPr>
              <a:t>https://www.compassred.com/data-journal/data-visualization-in-arvr</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Mann, S., Furness, T., Yuan, Y., Iorio, J., &amp; Wang, Z. (2018, 4 20). All Reality: Virtual, Augmented, Mixed (X), Mediated (X,Y), and Multimediated Reality. arxiv: </a:t>
            </a:r>
            <a:r>
              <a:rPr lang="en-US" sz="900" b="0" i="0" u="sng" strike="noStrike">
                <a:effectLst/>
                <a:hlinkClick r:id="rId6"/>
              </a:rPr>
              <a:t>https://arxiv.org/abs/1804.08386</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Mboya, A. M. (2021, 11 30). Data Visualization in Virtual Reality — A VR Demo Project. medium: </a:t>
            </a:r>
            <a:r>
              <a:rPr lang="en-US" sz="900" b="0" i="0" u="sng" strike="noStrike">
                <a:effectLst/>
                <a:hlinkClick r:id="rId7"/>
              </a:rPr>
              <a:t>https://medium.com/inborn-experience/data-visualization-in-virtual-reality-a-vr-demo-project-a31c577aaefc</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Nguyen, S. (2021, 12 5). How AR and VR can transform the gaming industry? mageplaza: </a:t>
            </a:r>
            <a:r>
              <a:rPr lang="en-US" sz="900" b="0" i="0" u="sng" strike="noStrike">
                <a:effectLst/>
                <a:hlinkClick r:id="rId8"/>
              </a:rPr>
              <a:t>https://www.mageplaza.com/blog/how-ar-vr-transform-gaming-industry.html</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Nichols, G. (2021, 12 1). Data visualization via VR and AR: How we'll interact with tomorrow's data. zdnet: </a:t>
            </a:r>
            <a:r>
              <a:rPr lang="en-US" sz="900" b="0" i="0" u="sng" strike="noStrike">
                <a:effectLst/>
                <a:hlinkClick r:id="rId9"/>
              </a:rPr>
              <a:t>https://www.zdnet.com/article/data-visualization-via-vr-and-ar-how-well-interact-with-tomorrows-data/</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Thomas, L. (2021, 12 15). Applications of Virtual Reality in Medicine . News Medical Life Sciences: </a:t>
            </a:r>
            <a:r>
              <a:rPr lang="en-US" sz="900" b="0" i="0" u="sng" strike="noStrike">
                <a:effectLst/>
                <a:hlinkClick r:id="rId10"/>
              </a:rPr>
              <a:t>https://www.news-medical.net/health/Applications-of-Virtual-Reality-in-Medicine.aspx</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Vasant, I. (2021, 12 3). Data Visualization in Virtual Reality. towardsdatascience: </a:t>
            </a:r>
            <a:r>
              <a:rPr lang="en-US" sz="900" b="0" i="0" u="sng" strike="noStrike">
                <a:effectLst/>
                <a:hlinkClick r:id="rId11"/>
              </a:rPr>
              <a:t>https://towardsdatascience.com/data-visualization-in-virtual-reality-32408475b66</a:t>
            </a:r>
            <a:r>
              <a:rPr lang="en-US" sz="900" b="0" i="0">
                <a:effectLst/>
              </a:rPr>
              <a:t> adresinden alındı </a:t>
            </a:r>
          </a:p>
          <a:p>
            <a:pPr marL="171450" indent="-228600" fontAlgn="base">
              <a:lnSpc>
                <a:spcPct val="90000"/>
              </a:lnSpc>
              <a:spcAft>
                <a:spcPts val="600"/>
              </a:spcAft>
              <a:buFont typeface="Arial" panose="020B0604020202020204" pitchFamily="34" charset="0"/>
              <a:buChar char="•"/>
            </a:pPr>
            <a:r>
              <a:rPr lang="en-US" sz="900" b="0" i="0">
                <a:effectLst/>
              </a:rPr>
              <a:t>William Murphy (2017). shinyaframe: 'WebVR' Data Visualizations with 'RStudio Shiny' and 'Mozilla A-Frame'. R package version 1.0.1. </a:t>
            </a:r>
            <a:r>
              <a:rPr lang="en-US" sz="900" b="0" i="0">
                <a:effectLst/>
                <a:hlinkClick r:id="rId12"/>
              </a:rPr>
              <a:t>https://CRAN.R-project.org/package=shinyaframe</a:t>
            </a:r>
            <a:endParaRPr lang="en-US" sz="900" b="0" i="0">
              <a:effectLst/>
            </a:endParaRPr>
          </a:p>
          <a:p>
            <a:pPr marL="171450" indent="-228600" fontAlgn="base">
              <a:lnSpc>
                <a:spcPct val="90000"/>
              </a:lnSpc>
              <a:spcAft>
                <a:spcPts val="600"/>
              </a:spcAft>
              <a:buFont typeface="Arial" panose="020B0604020202020204" pitchFamily="34" charset="0"/>
              <a:buChar char="•"/>
            </a:pPr>
            <a:r>
              <a:rPr lang="en-US" sz="900" b="0" i="0">
                <a:effectLst/>
              </a:rPr>
              <a:t>Ye, Q., Hu, W., Zhou, H., Lei, Z., &amp; Guan, S. (2018). VR Interactive Feature of HTML5-based WebVR Control Laboratory by Using Head-mounted Display. International Journal of Online Engineering, 14(3), 20-33. International Journal of Online Engineering. adresinden alındı </a:t>
            </a:r>
          </a:p>
          <a:p>
            <a:pPr marL="171450" indent="-228600" fontAlgn="base">
              <a:lnSpc>
                <a:spcPct val="90000"/>
              </a:lnSpc>
              <a:spcAft>
                <a:spcPts val="600"/>
              </a:spcAft>
              <a:buFont typeface="Arial" panose="020B0604020202020204" pitchFamily="34" charset="0"/>
              <a:buChar char="•"/>
            </a:pPr>
            <a:r>
              <a:rPr lang="en-US" sz="900" b="0" i="0">
                <a:effectLst/>
              </a:rPr>
              <a:t>Zhang, X. (2017). Virtual Reality Application in Data Visualization and Analysis. Köln: TH Köln. </a:t>
            </a:r>
            <a:endParaRPr lang="en-US" sz="900" b="0" i="0" dirty="0">
              <a:effectLst/>
            </a:endParaRPr>
          </a:p>
        </p:txBody>
      </p:sp>
      <p:pic>
        <p:nvPicPr>
          <p:cNvPr id="5" name="Picture 4" descr="Icon&#10;&#10;Description automatically generated">
            <a:extLst>
              <a:ext uri="{FF2B5EF4-FFF2-40B4-BE49-F238E27FC236}">
                <a16:creationId xmlns:a16="http://schemas.microsoft.com/office/drawing/2014/main" id="{79498E2F-D19C-459C-8F87-3A9BF5963389}"/>
              </a:ext>
            </a:extLst>
          </p:cNvPr>
          <p:cNvPicPr>
            <a:picLocks noChangeAspect="1"/>
          </p:cNvPicPr>
          <p:nvPr/>
        </p:nvPicPr>
        <p:blipFill>
          <a:blip r:embed="rId1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13" name="Graphic 12">
            <a:extLst>
              <a:ext uri="{FF2B5EF4-FFF2-40B4-BE49-F238E27FC236}">
                <a16:creationId xmlns:a16="http://schemas.microsoft.com/office/drawing/2014/main" id="{F2F01239-A786-4C09-811E-7F44328EA1C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179896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website&#10;&#10;Description automatically generated">
            <a:extLst>
              <a:ext uri="{FF2B5EF4-FFF2-40B4-BE49-F238E27FC236}">
                <a16:creationId xmlns:a16="http://schemas.microsoft.com/office/drawing/2014/main" id="{823CB171-CF5E-4D49-A31E-45CC0F0C6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109" y="0"/>
            <a:ext cx="7711782" cy="6468177"/>
          </a:xfrm>
          <a:prstGeom prst="rect">
            <a:avLst/>
          </a:prstGeom>
        </p:spPr>
      </p:pic>
      <p:pic>
        <p:nvPicPr>
          <p:cNvPr id="11" name="Picture 10" descr="Icon&#10;&#10;Description automatically generated">
            <a:extLst>
              <a:ext uri="{FF2B5EF4-FFF2-40B4-BE49-F238E27FC236}">
                <a16:creationId xmlns:a16="http://schemas.microsoft.com/office/drawing/2014/main" id="{D42B7A11-AFCD-4CBD-97FF-2F9F825AAA3F}"/>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13" name="Graphic 12">
            <a:extLst>
              <a:ext uri="{FF2B5EF4-FFF2-40B4-BE49-F238E27FC236}">
                <a16:creationId xmlns:a16="http://schemas.microsoft.com/office/drawing/2014/main" id="{D53D8D5E-D7BE-4AC8-AC76-29597557B8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066" y="6176963"/>
            <a:ext cx="2124076" cy="456655"/>
          </a:xfrm>
          <a:prstGeom prst="rect">
            <a:avLst/>
          </a:prstGeom>
        </p:spPr>
      </p:pic>
      <p:sp>
        <p:nvSpPr>
          <p:cNvPr id="2" name="TextBox 1">
            <a:extLst>
              <a:ext uri="{FF2B5EF4-FFF2-40B4-BE49-F238E27FC236}">
                <a16:creationId xmlns:a16="http://schemas.microsoft.com/office/drawing/2014/main" id="{48C21B5D-3612-426A-A546-2F06C7A12E2A}"/>
              </a:ext>
            </a:extLst>
          </p:cNvPr>
          <p:cNvSpPr txBox="1"/>
          <p:nvPr/>
        </p:nvSpPr>
        <p:spPr>
          <a:xfrm>
            <a:off x="1064428" y="6469418"/>
            <a:ext cx="9465610" cy="646331"/>
          </a:xfrm>
          <a:prstGeom prst="rect">
            <a:avLst/>
          </a:prstGeom>
          <a:noFill/>
        </p:spPr>
        <p:txBody>
          <a:bodyPr wrap="square" rtlCol="0">
            <a:spAutoFit/>
          </a:bodyPr>
          <a:lstStyle/>
          <a:p>
            <a:r>
              <a:rPr lang="tr-TR" dirty="0">
                <a:hlinkClick r:id="rId7"/>
              </a:rPr>
              <a:t>https://github.com/TheLost27/Data-Visualization-With-WebVR/blob/main/Poster_WhyR.html</a:t>
            </a:r>
            <a:br>
              <a:rPr lang="tr-TR" dirty="0"/>
            </a:br>
            <a:endParaRPr lang="tr-TR" dirty="0"/>
          </a:p>
        </p:txBody>
      </p:sp>
    </p:spTree>
    <p:extLst>
      <p:ext uri="{BB962C8B-B14F-4D97-AF65-F5344CB8AC3E}">
        <p14:creationId xmlns:p14="http://schemas.microsoft.com/office/powerpoint/2010/main" val="88635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D5636CC-9D96-4DF0-87CF-E0BEB996F31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sp>
        <p:nvSpPr>
          <p:cNvPr id="2" name="Title 1">
            <a:extLst>
              <a:ext uri="{FF2B5EF4-FFF2-40B4-BE49-F238E27FC236}">
                <a16:creationId xmlns:a16="http://schemas.microsoft.com/office/drawing/2014/main" id="{00DD35D1-D9E4-4355-A84D-236E4265C64D}"/>
              </a:ext>
            </a:extLst>
          </p:cNvPr>
          <p:cNvSpPr>
            <a:spLocks noGrp="1"/>
          </p:cNvSpPr>
          <p:nvPr>
            <p:ph type="title"/>
          </p:nvPr>
        </p:nvSpPr>
        <p:spPr/>
        <p:txBody>
          <a:bodyPr/>
          <a:lstStyle/>
          <a:p>
            <a:r>
              <a:rPr lang="en-US" dirty="0">
                <a:ea typeface="Calibri Light"/>
                <a:cs typeface="Calibri Light"/>
              </a:rPr>
              <a:t>Sanal </a:t>
            </a:r>
            <a:r>
              <a:rPr lang="en-US" noProof="1">
                <a:ea typeface="Calibri Light"/>
                <a:cs typeface="Calibri Light"/>
              </a:rPr>
              <a:t>Gerçeklik </a:t>
            </a:r>
            <a:r>
              <a:rPr lang="en-US" dirty="0">
                <a:ea typeface="Calibri Light"/>
                <a:cs typeface="Calibri Light"/>
              </a:rPr>
              <a:t>Nedir?</a:t>
            </a:r>
            <a:endParaRPr lang="en-US" dirty="0"/>
          </a:p>
        </p:txBody>
      </p:sp>
      <p:sp>
        <p:nvSpPr>
          <p:cNvPr id="3" name="Content Placeholder 2">
            <a:extLst>
              <a:ext uri="{FF2B5EF4-FFF2-40B4-BE49-F238E27FC236}">
                <a16:creationId xmlns:a16="http://schemas.microsoft.com/office/drawing/2014/main" id="{D985CC4E-E39F-447C-96FA-0B666E16A4C6}"/>
              </a:ext>
            </a:extLst>
          </p:cNvPr>
          <p:cNvSpPr>
            <a:spLocks noGrp="1"/>
          </p:cNvSpPr>
          <p:nvPr>
            <p:ph idx="1"/>
          </p:nvPr>
        </p:nvSpPr>
        <p:spPr>
          <a:xfrm>
            <a:off x="715646" y="1468263"/>
            <a:ext cx="6189133" cy="4351338"/>
          </a:xfrm>
        </p:spPr>
        <p:txBody>
          <a:bodyPr vert="horz" lIns="91440" tIns="45720" rIns="91440" bIns="45720" rtlCol="0" anchor="t">
            <a:normAutofit/>
          </a:bodyPr>
          <a:lstStyle/>
          <a:p>
            <a:r>
              <a:rPr lang="tr-TR" sz="2000" dirty="0"/>
              <a:t>Sanal gerçeklik kısaca, içinde ekran bulunan bir kask ve sensörlerle donatılmış eldivenler gibi özel elektronik ekipmanlar kullanan bir kişi tarafından fiziksel bir şekilde etkileşime girebilen, bilgisayar tarafından oluşturulan üç boyutlu bir görüntü ya da ortam simülasyonu olarak tanımlanabilir. </a:t>
            </a:r>
          </a:p>
          <a:p>
            <a:endParaRPr lang="en-US" sz="2000" dirty="0"/>
          </a:p>
        </p:txBody>
      </p:sp>
      <p:pic>
        <p:nvPicPr>
          <p:cNvPr id="7" name="Graphic 5">
            <a:extLst>
              <a:ext uri="{FF2B5EF4-FFF2-40B4-BE49-F238E27FC236}">
                <a16:creationId xmlns:a16="http://schemas.microsoft.com/office/drawing/2014/main" id="{510C7616-AF35-4E7E-8DD8-18F0986DF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066" y="5948635"/>
            <a:ext cx="2124076" cy="456655"/>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5D6D4037-5197-4BE1-A60B-F6C174E79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7333" y="1226322"/>
            <a:ext cx="3911600" cy="2200275"/>
          </a:xfrm>
          <a:prstGeom prst="rect">
            <a:avLst/>
          </a:prstGeom>
          <a:ln>
            <a:noFill/>
          </a:ln>
          <a:effectLst>
            <a:outerShdw blurRad="292100" dist="139700" dir="2700000" algn="tl" rotWithShape="0">
              <a:srgbClr val="333333">
                <a:alpha val="65000"/>
              </a:srgbClr>
            </a:outerShdw>
          </a:effectLst>
        </p:spPr>
      </p:pic>
      <p:sp>
        <p:nvSpPr>
          <p:cNvPr id="11" name="Content Placeholder 2">
            <a:extLst>
              <a:ext uri="{FF2B5EF4-FFF2-40B4-BE49-F238E27FC236}">
                <a16:creationId xmlns:a16="http://schemas.microsoft.com/office/drawing/2014/main" id="{34BA7979-E0A9-46EB-9008-A8231D68404C}"/>
              </a:ext>
            </a:extLst>
          </p:cNvPr>
          <p:cNvSpPr>
            <a:spLocks noGrp="1"/>
          </p:cNvSpPr>
          <p:nvPr/>
        </p:nvSpPr>
        <p:spPr>
          <a:xfrm>
            <a:off x="4685836" y="3920829"/>
            <a:ext cx="6528466" cy="1676346"/>
          </a:xfrm>
          <a:prstGeom prst="rect">
            <a:avLst/>
          </a:prstGeom>
        </p:spPr>
        <p:txBody>
          <a:bodyPr vert="horz" lIns="91440" tIns="45720" rIns="91440" bIns="45720" rtlCol="0" anchor="t">
            <a:normAutofit fontScale="92500" lnSpcReduction="10000"/>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fontAlgn="base">
              <a:buNone/>
            </a:pPr>
            <a:r>
              <a:rPr lang="tr-TR" sz="2000" b="1" dirty="0">
                <a:solidFill>
                  <a:schemeClr val="accent1"/>
                </a:solidFill>
              </a:rPr>
              <a:t>Artırılmış gerçeklik (</a:t>
            </a:r>
            <a:r>
              <a:rPr lang="tr-TR" sz="2000" b="1" noProof="1">
                <a:solidFill>
                  <a:schemeClr val="accent1"/>
                </a:solidFill>
              </a:rPr>
              <a:t>Augmented Reality</a:t>
            </a:r>
            <a:r>
              <a:rPr lang="tr-TR" sz="2000" b="1" dirty="0">
                <a:solidFill>
                  <a:schemeClr val="accent1"/>
                </a:solidFill>
              </a:rPr>
              <a:t>):</a:t>
            </a:r>
            <a:endParaRPr lang="en-US" b="1" dirty="0">
              <a:solidFill>
                <a:schemeClr val="accent1"/>
              </a:solidFill>
              <a:ea typeface="Calibri" panose="020F0502020204030204"/>
              <a:cs typeface="Calibri" panose="020F0502020204030204"/>
            </a:endParaRPr>
          </a:p>
          <a:p>
            <a:pPr marL="342900" indent="-342900" algn="just">
              <a:buFont typeface="Arial" panose="020B0604020202020204" pitchFamily="34" charset="0"/>
              <a:buChar char="•"/>
            </a:pPr>
            <a:r>
              <a:rPr lang="tr-TR" sz="2000" dirty="0"/>
              <a:t>Dijital görsel öğeler, ses veya teknoloji aracılığıyla sağlanan diğer duyusal uyaranların kullanımıyla  elde edilen gerçek fiziksel dünyanın geliştirilmiş bir versiyonudur.</a:t>
            </a:r>
            <a:endParaRPr lang="tr-TR" dirty="0">
              <a:ea typeface="Calibri" panose="020F0502020204030204"/>
              <a:cs typeface="Calibri" panose="020F0502020204030204"/>
            </a:endParaRPr>
          </a:p>
          <a:p>
            <a:pPr marL="342900" indent="-342900" algn="just">
              <a:buFont typeface="Arial" panose="020B0604020202020204" pitchFamily="34" charset="0"/>
              <a:buChar char="•"/>
            </a:pPr>
            <a:r>
              <a:rPr lang="tr-TR" sz="2000" dirty="0"/>
              <a:t>Özellikle mobil bilgi işlem ve iş uygulamalarıyla uğraşan şirketler arasında büyüyen bir trenddir. </a:t>
            </a:r>
            <a:endParaRPr lang="tr-TR" dirty="0">
              <a:ea typeface="Calibri" panose="020F0502020204030204"/>
              <a:cs typeface="Calibri" panose="020F0502020204030204"/>
            </a:endParaRPr>
          </a:p>
        </p:txBody>
      </p:sp>
      <p:pic>
        <p:nvPicPr>
          <p:cNvPr id="12" name="Picture 11" descr="A hand holding a phone&#10;&#10;Description automatically generated with medium confidence">
            <a:extLst>
              <a:ext uri="{FF2B5EF4-FFF2-40B4-BE49-F238E27FC236}">
                <a16:creationId xmlns:a16="http://schemas.microsoft.com/office/drawing/2014/main" id="{490EB763-6A5F-483A-9EB8-9539363182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75" y="3643932"/>
            <a:ext cx="3424767" cy="2169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668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A0CE-5FDA-40F5-BEDE-598D6D56886C}"/>
              </a:ext>
            </a:extLst>
          </p:cNvPr>
          <p:cNvSpPr>
            <a:spLocks noGrp="1"/>
          </p:cNvSpPr>
          <p:nvPr>
            <p:ph type="title"/>
          </p:nvPr>
        </p:nvSpPr>
        <p:spPr/>
        <p:txBody>
          <a:bodyPr/>
          <a:lstStyle/>
          <a:p>
            <a:r>
              <a:rPr lang="tr-TR" dirty="0"/>
              <a:t>Sanallaştırılmış Gerçeklik Türleri</a:t>
            </a:r>
            <a:endParaRPr lang="en-US" dirty="0"/>
          </a:p>
        </p:txBody>
      </p:sp>
      <p:pic>
        <p:nvPicPr>
          <p:cNvPr id="5" name="Picture 4" descr="Icon&#10;&#10;Description automatically generated">
            <a:extLst>
              <a:ext uri="{FF2B5EF4-FFF2-40B4-BE49-F238E27FC236}">
                <a16:creationId xmlns:a16="http://schemas.microsoft.com/office/drawing/2014/main" id="{10E46A32-E692-4121-8D8F-46DE56978D0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6" name="Graphic 5">
            <a:extLst>
              <a:ext uri="{FF2B5EF4-FFF2-40B4-BE49-F238E27FC236}">
                <a16:creationId xmlns:a16="http://schemas.microsoft.com/office/drawing/2014/main" id="{B408F1D3-5014-468A-9426-5BE1940AE0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066" y="5948635"/>
            <a:ext cx="2124076" cy="456655"/>
          </a:xfrm>
          <a:prstGeom prst="rect">
            <a:avLst/>
          </a:prstGeom>
        </p:spPr>
      </p:pic>
      <p:sp>
        <p:nvSpPr>
          <p:cNvPr id="7" name="Content Placeholder 2">
            <a:extLst>
              <a:ext uri="{FF2B5EF4-FFF2-40B4-BE49-F238E27FC236}">
                <a16:creationId xmlns:a16="http://schemas.microsoft.com/office/drawing/2014/main" id="{9FCF97A4-76A0-40A7-86CD-295E70236EB9}"/>
              </a:ext>
            </a:extLst>
          </p:cNvPr>
          <p:cNvSpPr txBox="1">
            <a:spLocks/>
          </p:cNvSpPr>
          <p:nvPr/>
        </p:nvSpPr>
        <p:spPr>
          <a:xfrm>
            <a:off x="4351867" y="3920829"/>
            <a:ext cx="7001933" cy="1676346"/>
          </a:xfrm>
          <a:prstGeom prst="rect">
            <a:avLst/>
          </a:prstGeom>
        </p:spPr>
        <p:txBody>
          <a:bodyPr vert="horz" lIns="91440" tIns="45720" rIns="91440" bIns="45720" rtlCol="0" anchor="ctr">
            <a:normAutofit fontScale="92500" lnSpcReduction="10000"/>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fontAlgn="base">
              <a:buFont typeface="Arial" panose="020B0604020202020204" pitchFamily="34" charset="0"/>
              <a:buNone/>
            </a:pPr>
            <a:r>
              <a:rPr lang="tr-TR" sz="2000" b="1" dirty="0">
                <a:solidFill>
                  <a:schemeClr val="accent1"/>
                </a:solidFill>
              </a:rPr>
              <a:t>Genişletilmiş gerçeklik (Extended</a:t>
            </a:r>
            <a:r>
              <a:rPr lang="tr-TR" sz="2000" b="1" noProof="1">
                <a:solidFill>
                  <a:schemeClr val="accent1"/>
                </a:solidFill>
              </a:rPr>
              <a:t> Reali</a:t>
            </a:r>
            <a:r>
              <a:rPr lang="tr-TR" sz="2000" b="1" dirty="0" err="1">
                <a:solidFill>
                  <a:schemeClr val="accent1"/>
                </a:solidFill>
              </a:rPr>
              <a:t>ty</a:t>
            </a:r>
            <a:r>
              <a:rPr lang="tr-TR" sz="2000" b="1" dirty="0">
                <a:solidFill>
                  <a:schemeClr val="accent1"/>
                </a:solidFill>
              </a:rPr>
              <a:t>):</a:t>
            </a:r>
            <a:endParaRPr lang="en-US" b="1" dirty="0">
              <a:solidFill>
                <a:schemeClr val="accent1"/>
              </a:solidFill>
              <a:ea typeface="Calibri" panose="020F0502020204030204"/>
              <a:cs typeface="Calibri" panose="020F0502020204030204"/>
            </a:endParaRPr>
          </a:p>
          <a:p>
            <a:pPr marL="342900" indent="-342900" algn="just">
              <a:buFont typeface="Arial" panose="020B0604020202020204" pitchFamily="34" charset="0"/>
              <a:buChar char="•"/>
            </a:pPr>
            <a:r>
              <a:rPr lang="tr-TR" sz="2000" dirty="0"/>
              <a:t>Sanal, Arttırılmış ve Karma gerçeklikleri aynı şemsiye altında toplayan kavramdır. XR’ daki ‘X’ harfi kullanılan teknolojiye göre değişiklik gösterir. XR, sanal gerçeklik (VR), artırılmış gerçeklik (AR) ve karma gerçeklik (MR) olmak üzere, bilgisayarla değiştirilmiş gerçekliğin tüm çeşitli biçimlerini kapsayan ana kategoridir.</a:t>
            </a:r>
            <a:endParaRPr lang="tr-TR" sz="2000" dirty="0">
              <a:cs typeface="Calibri"/>
            </a:endParaRPr>
          </a:p>
        </p:txBody>
      </p:sp>
      <p:pic>
        <p:nvPicPr>
          <p:cNvPr id="9" name="Picture 8" descr="Diagram&#10;&#10;Description automatically generated">
            <a:extLst>
              <a:ext uri="{FF2B5EF4-FFF2-40B4-BE49-F238E27FC236}">
                <a16:creationId xmlns:a16="http://schemas.microsoft.com/office/drawing/2014/main" id="{B55A7CA3-ECD3-4133-85BC-26722F821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46" y="3705521"/>
            <a:ext cx="3513667" cy="1976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3">
            <a:extLst>
              <a:ext uri="{FF2B5EF4-FFF2-40B4-BE49-F238E27FC236}">
                <a16:creationId xmlns:a16="http://schemas.microsoft.com/office/drawing/2014/main" id="{16A865B1-DE6A-493E-996E-DD229B6E9CF9}"/>
              </a:ext>
            </a:extLst>
          </p:cNvPr>
          <p:cNvSpPr txBox="1"/>
          <p:nvPr/>
        </p:nvSpPr>
        <p:spPr>
          <a:xfrm>
            <a:off x="715646" y="1623106"/>
            <a:ext cx="6667964" cy="2185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tr-TR" sz="2000" b="1" dirty="0">
                <a:solidFill>
                  <a:schemeClr val="accent1"/>
                </a:solidFill>
                <a:ea typeface="+mn-lt"/>
                <a:cs typeface="+mn-lt"/>
              </a:rPr>
              <a:t>Karma Gerçeklik (Mixed</a:t>
            </a:r>
            <a:r>
              <a:rPr lang="tr-TR" sz="2000" b="1" noProof="1">
                <a:solidFill>
                  <a:schemeClr val="accent1"/>
                </a:solidFill>
                <a:ea typeface="+mn-lt"/>
                <a:cs typeface="+mn-lt"/>
              </a:rPr>
              <a:t> Reality):</a:t>
            </a:r>
            <a:endParaRPr lang="en-US" sz="2000" b="1" noProof="1">
              <a:solidFill>
                <a:schemeClr val="accent1"/>
              </a:solidFill>
              <a:ea typeface="+mn-lt"/>
              <a:cs typeface="+mn-lt"/>
            </a:endParaRPr>
          </a:p>
          <a:p>
            <a:pPr algn="just"/>
            <a:endParaRPr lang="tr-TR" dirty="0">
              <a:ea typeface="+mn-lt"/>
              <a:cs typeface="+mn-lt"/>
            </a:endParaRPr>
          </a:p>
          <a:p>
            <a:pPr marL="342900" indent="-342900" algn="just">
              <a:buFont typeface="Arial"/>
              <a:buChar char="•"/>
            </a:pPr>
            <a:r>
              <a:rPr lang="tr-TR" sz="2000" dirty="0">
                <a:ea typeface="+mn-lt"/>
                <a:cs typeface="+mn-lt"/>
              </a:rPr>
              <a:t>Fiziksel ve dijital nesnelerin bir arada bulunduğu ve gerçek zamanlı olarak etkileşime girdiği yeni ortamlar ve görselleştirmeler üretmek için gerçek ve sanal dünyaların birleşimidir. </a:t>
            </a:r>
            <a:endParaRPr lang="en-US" sz="2000" dirty="0">
              <a:ea typeface="Calibri"/>
              <a:cs typeface="Calibri"/>
            </a:endParaRPr>
          </a:p>
          <a:p>
            <a:pPr algn="l"/>
            <a:endParaRPr lang="en-US" dirty="0"/>
          </a:p>
        </p:txBody>
      </p:sp>
      <p:pic>
        <p:nvPicPr>
          <p:cNvPr id="12" name="Picture 11" descr="A group of people wearing masks&#10;&#10;Description automatically generated with low confidence">
            <a:extLst>
              <a:ext uri="{FF2B5EF4-FFF2-40B4-BE49-F238E27FC236}">
                <a16:creationId xmlns:a16="http://schemas.microsoft.com/office/drawing/2014/main" id="{DA460F43-9BBA-417A-A805-5244158D9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604" y="1520307"/>
            <a:ext cx="3750196" cy="2185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823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descr="Timeline&#10;&#10;Description automatically generated with medium confidence">
            <a:extLst>
              <a:ext uri="{FF2B5EF4-FFF2-40B4-BE49-F238E27FC236}">
                <a16:creationId xmlns:a16="http://schemas.microsoft.com/office/drawing/2014/main" id="{6B05C363-336D-4CD5-ACD0-D4EDA21238F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11" r="1064"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63919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F9C41-FC72-49BE-86F1-CDCC739C0D5D}"/>
              </a:ext>
            </a:extLst>
          </p:cNvPr>
          <p:cNvSpPr>
            <a:spLocks noGrp="1"/>
          </p:cNvSpPr>
          <p:nvPr>
            <p:ph type="title"/>
          </p:nvPr>
        </p:nvSpPr>
        <p:spPr>
          <a:xfrm>
            <a:off x="838200" y="365125"/>
            <a:ext cx="10515600" cy="1325563"/>
          </a:xfrm>
        </p:spPr>
        <p:txBody>
          <a:bodyPr>
            <a:normAutofit/>
          </a:bodyPr>
          <a:lstStyle/>
          <a:p>
            <a:r>
              <a:rPr lang="tr-TR" sz="4600" b="1" dirty="0">
                <a:solidFill>
                  <a:srgbClr val="FFFFFF"/>
                </a:solidFill>
                <a:cs typeface="Calibri Light"/>
              </a:rPr>
              <a:t>Örnekler</a:t>
            </a:r>
          </a:p>
        </p:txBody>
      </p:sp>
      <p:sp>
        <p:nvSpPr>
          <p:cNvPr id="3" name="Content Placeholder 2">
            <a:extLst>
              <a:ext uri="{FF2B5EF4-FFF2-40B4-BE49-F238E27FC236}">
                <a16:creationId xmlns:a16="http://schemas.microsoft.com/office/drawing/2014/main" id="{AF5A94AE-74E1-4B57-AB06-08DA1B2978F9}"/>
              </a:ext>
            </a:extLst>
          </p:cNvPr>
          <p:cNvSpPr>
            <a:spLocks noGrp="1"/>
          </p:cNvSpPr>
          <p:nvPr>
            <p:ph idx="1"/>
          </p:nvPr>
        </p:nvSpPr>
        <p:spPr>
          <a:xfrm>
            <a:off x="838200" y="2438400"/>
            <a:ext cx="10515600" cy="3738562"/>
          </a:xfrm>
        </p:spPr>
        <p:txBody>
          <a:bodyPr vert="horz" lIns="91440" tIns="45720" rIns="91440" bIns="45720" rtlCol="0">
            <a:normAutofit/>
          </a:bodyPr>
          <a:lstStyle/>
          <a:p>
            <a:r>
              <a:rPr lang="tr-TR" sz="2600" dirty="0">
                <a:cs typeface="Calibri"/>
              </a:rPr>
              <a:t>Sanal Gerçekliğin Veri Görselleştirme Üzerinde Örnekleri</a:t>
            </a:r>
            <a:r>
              <a:rPr lang="en-US" sz="2600" dirty="0">
                <a:cs typeface="Calibri"/>
              </a:rPr>
              <a:t>:</a:t>
            </a:r>
          </a:p>
          <a:p>
            <a:pPr lvl="1"/>
            <a:r>
              <a:rPr lang="tr-TR" sz="2600" dirty="0">
                <a:latin typeface="Arial"/>
                <a:cs typeface="Arial"/>
              </a:rPr>
              <a:t>Data Visualization in Virtual Reality – A VR Demo Project</a:t>
            </a:r>
          </a:p>
          <a:p>
            <a:pPr lvl="1"/>
            <a:r>
              <a:rPr lang="tr-TR" sz="900" dirty="0">
                <a:latin typeface="Arial"/>
                <a:cs typeface="Arial"/>
                <a:hlinkClick r:id="rId2"/>
              </a:rPr>
              <a:t>https://medium.com/inborn-experience/data-visualization-in-virtual-reality-a-vr-demo-project-a31c577aaefc</a:t>
            </a:r>
            <a:endParaRPr lang="tr-TR" sz="900" dirty="0">
              <a:latin typeface="Arial"/>
              <a:cs typeface="Arial"/>
            </a:endParaRPr>
          </a:p>
        </p:txBody>
      </p:sp>
      <p:pic>
        <p:nvPicPr>
          <p:cNvPr id="4" name="Picture 3" descr="Icon&#10;&#10;Description automatically generated">
            <a:extLst>
              <a:ext uri="{FF2B5EF4-FFF2-40B4-BE49-F238E27FC236}">
                <a16:creationId xmlns:a16="http://schemas.microsoft.com/office/drawing/2014/main" id="{5F333FED-D7CC-4734-BCFF-5BDCA000FA7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5" name="Graphic 5">
            <a:extLst>
              <a:ext uri="{FF2B5EF4-FFF2-40B4-BE49-F238E27FC236}">
                <a16:creationId xmlns:a16="http://schemas.microsoft.com/office/drawing/2014/main" id="{A3A67D7A-ADDA-4699-A0ED-010285E4D2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066" y="5948635"/>
            <a:ext cx="2124076" cy="456655"/>
          </a:xfrm>
          <a:prstGeom prst="rect">
            <a:avLst/>
          </a:prstGeom>
        </p:spPr>
      </p:pic>
      <p:pic>
        <p:nvPicPr>
          <p:cNvPr id="7" name="Picture 6" descr="A picture containing arch&#10;&#10;Description automatically generated">
            <a:extLst>
              <a:ext uri="{FF2B5EF4-FFF2-40B4-BE49-F238E27FC236}">
                <a16:creationId xmlns:a16="http://schemas.microsoft.com/office/drawing/2014/main" id="{A8DB206A-AE1F-4ABC-AAF2-3A0D68CD1B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233" y="3720388"/>
            <a:ext cx="3205278" cy="1960562"/>
          </a:xfrm>
          <a:prstGeom prst="rect">
            <a:avLst/>
          </a:prstGeom>
          <a:ln>
            <a:noFill/>
          </a:ln>
          <a:effectLst>
            <a:outerShdw blurRad="292100" dist="139700" dir="2700000" algn="tl" rotWithShape="0">
              <a:srgbClr val="333333">
                <a:alpha val="65000"/>
              </a:srgbClr>
            </a:outerShdw>
          </a:effectLst>
        </p:spPr>
      </p:pic>
      <p:pic>
        <p:nvPicPr>
          <p:cNvPr id="9" name="Picture 8" descr="A screenshot of a video game&#10;&#10;Description automatically generated">
            <a:extLst>
              <a:ext uri="{FF2B5EF4-FFF2-40B4-BE49-F238E27FC236}">
                <a16:creationId xmlns:a16="http://schemas.microsoft.com/office/drawing/2014/main" id="{4FE8956A-CAC4-4CF9-A2FD-DBEBD65C8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161" y="3696876"/>
            <a:ext cx="3205278" cy="2013572"/>
          </a:xfrm>
          <a:prstGeom prst="rect">
            <a:avLst/>
          </a:prstGeom>
          <a:ln>
            <a:noFill/>
          </a:ln>
          <a:effectLst>
            <a:outerShdw blurRad="292100" dist="139700" dir="2700000" algn="tl" rotWithShape="0">
              <a:srgbClr val="333333">
                <a:alpha val="65000"/>
              </a:srgbClr>
            </a:outerShdw>
          </a:effectLst>
        </p:spPr>
      </p:pic>
      <p:pic>
        <p:nvPicPr>
          <p:cNvPr id="12" name="Picture 11" descr="A screenshot of a computer&#10;&#10;Description automatically generated with low confidence">
            <a:extLst>
              <a:ext uri="{FF2B5EF4-FFF2-40B4-BE49-F238E27FC236}">
                <a16:creationId xmlns:a16="http://schemas.microsoft.com/office/drawing/2014/main" id="{4A5D7D8B-1FD6-4753-B08E-1ADC550AAD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8666" y="3696876"/>
            <a:ext cx="3114524" cy="2007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5386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FB1E-C878-46C7-802E-8BB9CB6BE47A}"/>
              </a:ext>
            </a:extLst>
          </p:cNvPr>
          <p:cNvSpPr>
            <a:spLocks noGrp="1"/>
          </p:cNvSpPr>
          <p:nvPr>
            <p:ph type="title"/>
          </p:nvPr>
        </p:nvSpPr>
        <p:spPr/>
        <p:txBody>
          <a:bodyPr/>
          <a:lstStyle/>
          <a:p>
            <a:r>
              <a:rPr lang="tr-TR" noProof="1"/>
              <a:t>WebVR nedir?</a:t>
            </a:r>
          </a:p>
        </p:txBody>
      </p:sp>
      <p:graphicFrame>
        <p:nvGraphicFramePr>
          <p:cNvPr id="17" name="Content Placeholder 2">
            <a:extLst>
              <a:ext uri="{FF2B5EF4-FFF2-40B4-BE49-F238E27FC236}">
                <a16:creationId xmlns:a16="http://schemas.microsoft.com/office/drawing/2014/main" id="{E654CAF9-68D5-7C17-8A7A-8A4587006524}"/>
              </a:ext>
            </a:extLst>
          </p:cNvPr>
          <p:cNvGraphicFramePr>
            <a:graphicFrameLocks noGrp="1"/>
          </p:cNvGraphicFramePr>
          <p:nvPr>
            <p:ph idx="1"/>
            <p:extLst>
              <p:ext uri="{D42A27DB-BD31-4B8C-83A1-F6EECF244321}">
                <p14:modId xmlns:p14="http://schemas.microsoft.com/office/powerpoint/2010/main" val="10296811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Icon&#10;&#10;Description automatically generated">
            <a:extLst>
              <a:ext uri="{FF2B5EF4-FFF2-40B4-BE49-F238E27FC236}">
                <a16:creationId xmlns:a16="http://schemas.microsoft.com/office/drawing/2014/main" id="{C20545F7-3542-44C8-B275-6989B39B2029}"/>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7" name="Graphic 5">
            <a:extLst>
              <a:ext uri="{FF2B5EF4-FFF2-40B4-BE49-F238E27FC236}">
                <a16:creationId xmlns:a16="http://schemas.microsoft.com/office/drawing/2014/main" id="{B9874E3C-3CB8-46D5-AF29-5964EEBFD1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32066" y="5948635"/>
            <a:ext cx="2124076" cy="456655"/>
          </a:xfrm>
          <a:prstGeom prst="rect">
            <a:avLst/>
          </a:prstGeom>
        </p:spPr>
      </p:pic>
    </p:spTree>
    <p:extLst>
      <p:ext uri="{BB962C8B-B14F-4D97-AF65-F5344CB8AC3E}">
        <p14:creationId xmlns:p14="http://schemas.microsoft.com/office/powerpoint/2010/main" val="336451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65FE4-2AB4-46CE-B7AF-5D196E5A728A}"/>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300" kern="1200" dirty="0">
                <a:solidFill>
                  <a:srgbClr val="FFFFFF"/>
                </a:solidFill>
                <a:latin typeface="+mj-lt"/>
                <a:ea typeface="+mj-ea"/>
                <a:cs typeface="+mj-cs"/>
              </a:rPr>
              <a:t> </a:t>
            </a:r>
            <a:r>
              <a:rPr lang="tr-TR" sz="4300" dirty="0">
                <a:solidFill>
                  <a:srgbClr val="FFFFFF"/>
                </a:solidFill>
              </a:rPr>
              <a:t>Çalışmanın</a:t>
            </a:r>
            <a:r>
              <a:rPr lang="tr-TR" sz="4300" kern="1200" dirty="0">
                <a:solidFill>
                  <a:srgbClr val="FFFFFF"/>
                </a:solidFill>
                <a:latin typeface="+mj-lt"/>
                <a:ea typeface="+mj-ea"/>
                <a:cs typeface="+mj-cs"/>
              </a:rPr>
              <a:t> Amacı</a:t>
            </a:r>
            <a:br>
              <a:rPr lang="en-US" sz="4300" dirty="0">
                <a:solidFill>
                  <a:srgbClr val="FFFFFF"/>
                </a:solidFill>
                <a:ea typeface="Calibri Light"/>
                <a:cs typeface="Calibri Light"/>
              </a:rPr>
            </a:br>
            <a:endParaRPr lang="en-US" sz="4300" kern="1200" dirty="0">
              <a:solidFill>
                <a:srgbClr val="FFFFFF"/>
              </a:solidFill>
              <a:latin typeface="+mj-lt"/>
              <a:ea typeface="Calibri Light"/>
              <a:cs typeface="Calibri Light"/>
            </a:endParaRPr>
          </a:p>
        </p:txBody>
      </p:sp>
      <p:pic>
        <p:nvPicPr>
          <p:cNvPr id="7" name="Picture 6" descr="Icon&#10;&#10;Description automatically generated">
            <a:extLst>
              <a:ext uri="{FF2B5EF4-FFF2-40B4-BE49-F238E27FC236}">
                <a16:creationId xmlns:a16="http://schemas.microsoft.com/office/drawing/2014/main" id="{FEC26D3D-D78D-452D-A186-2E9834742B8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8" name="Graphic 5">
            <a:extLst>
              <a:ext uri="{FF2B5EF4-FFF2-40B4-BE49-F238E27FC236}">
                <a16:creationId xmlns:a16="http://schemas.microsoft.com/office/drawing/2014/main" id="{F63931EC-E0D2-4408-8B2F-94E53F43D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066" y="5948635"/>
            <a:ext cx="2124076" cy="456655"/>
          </a:xfrm>
          <a:prstGeom prst="rect">
            <a:avLst/>
          </a:prstGeom>
        </p:spPr>
      </p:pic>
      <p:graphicFrame>
        <p:nvGraphicFramePr>
          <p:cNvPr id="13" name="TextBox 5">
            <a:extLst>
              <a:ext uri="{FF2B5EF4-FFF2-40B4-BE49-F238E27FC236}">
                <a16:creationId xmlns:a16="http://schemas.microsoft.com/office/drawing/2014/main" id="{15A177B3-3B2E-1723-32C5-D8F2EEC06469}"/>
              </a:ext>
            </a:extLst>
          </p:cNvPr>
          <p:cNvGraphicFramePr/>
          <p:nvPr>
            <p:extLst>
              <p:ext uri="{D42A27DB-BD31-4B8C-83A1-F6EECF244321}">
                <p14:modId xmlns:p14="http://schemas.microsoft.com/office/powerpoint/2010/main" val="3617918861"/>
              </p:ext>
            </p:extLst>
          </p:nvPr>
        </p:nvGraphicFramePr>
        <p:xfrm>
          <a:off x="838200" y="2438400"/>
          <a:ext cx="10515600" cy="3738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41814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88DE-26DF-4151-92FE-96C28E54F918}"/>
              </a:ext>
            </a:extLst>
          </p:cNvPr>
          <p:cNvSpPr>
            <a:spLocks noGrp="1"/>
          </p:cNvSpPr>
          <p:nvPr>
            <p:ph type="title"/>
          </p:nvPr>
        </p:nvSpPr>
        <p:spPr>
          <a:xfrm>
            <a:off x="344623" y="320675"/>
            <a:ext cx="11407487" cy="1325563"/>
          </a:xfrm>
        </p:spPr>
        <p:txBody>
          <a:bodyPr>
            <a:normAutofit/>
          </a:bodyPr>
          <a:lstStyle/>
          <a:p>
            <a:r>
              <a:rPr lang="tr-TR" sz="5400" dirty="0"/>
              <a:t>Aşamalar</a:t>
            </a:r>
          </a:p>
        </p:txBody>
      </p:sp>
      <p:sp>
        <p:nvSpPr>
          <p:cNvPr id="13" name="Rectangle 12">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Icon&#10;&#10;Description automatically generated">
            <a:extLst>
              <a:ext uri="{FF2B5EF4-FFF2-40B4-BE49-F238E27FC236}">
                <a16:creationId xmlns:a16="http://schemas.microsoft.com/office/drawing/2014/main" id="{04C44EE8-D67E-4825-8226-DDD12C9400E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7" name="Graphic 5">
            <a:extLst>
              <a:ext uri="{FF2B5EF4-FFF2-40B4-BE49-F238E27FC236}">
                <a16:creationId xmlns:a16="http://schemas.microsoft.com/office/drawing/2014/main" id="{432362F4-1D45-4581-B478-B7A8D2CDF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066" y="5948635"/>
            <a:ext cx="2124076" cy="456655"/>
          </a:xfrm>
          <a:prstGeom prst="rect">
            <a:avLst/>
          </a:prstGeom>
        </p:spPr>
      </p:pic>
      <p:graphicFrame>
        <p:nvGraphicFramePr>
          <p:cNvPr id="9" name="Content Placeholder 2">
            <a:extLst>
              <a:ext uri="{FF2B5EF4-FFF2-40B4-BE49-F238E27FC236}">
                <a16:creationId xmlns:a16="http://schemas.microsoft.com/office/drawing/2014/main" id="{A7CD0C66-A732-EBE7-A326-47B1CA29F8F1}"/>
              </a:ext>
            </a:extLst>
          </p:cNvPr>
          <p:cNvGraphicFramePr>
            <a:graphicFrameLocks noGrp="1"/>
          </p:cNvGraphicFramePr>
          <p:nvPr>
            <p:ph idx="1"/>
            <p:extLst>
              <p:ext uri="{D42A27DB-BD31-4B8C-83A1-F6EECF244321}">
                <p14:modId xmlns:p14="http://schemas.microsoft.com/office/powerpoint/2010/main" val="2895387108"/>
              </p:ext>
            </p:extLst>
          </p:nvPr>
        </p:nvGraphicFramePr>
        <p:xfrm>
          <a:off x="344624" y="1825625"/>
          <a:ext cx="11407487"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4827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6631-7E41-43CF-92A2-AD59C46CF5DE}"/>
              </a:ext>
            </a:extLst>
          </p:cNvPr>
          <p:cNvSpPr>
            <a:spLocks noGrp="1"/>
          </p:cNvSpPr>
          <p:nvPr>
            <p:ph type="title"/>
          </p:nvPr>
        </p:nvSpPr>
        <p:spPr>
          <a:xfrm>
            <a:off x="1913468" y="365125"/>
            <a:ext cx="9440332" cy="1325563"/>
          </a:xfrm>
        </p:spPr>
        <p:txBody>
          <a:bodyPr>
            <a:normAutofit/>
          </a:bodyPr>
          <a:lstStyle/>
          <a:p>
            <a:r>
              <a:rPr lang="tr-TR" sz="5400"/>
              <a:t>SWOT Analizi</a:t>
            </a:r>
            <a:endParaRPr lang="en-US" sz="5400"/>
          </a:p>
        </p:txBody>
      </p:sp>
      <p:sp>
        <p:nvSpPr>
          <p:cNvPr id="32" name="Rectangle 18">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con&#10;&#10;Description automatically generated">
            <a:extLst>
              <a:ext uri="{FF2B5EF4-FFF2-40B4-BE49-F238E27FC236}">
                <a16:creationId xmlns:a16="http://schemas.microsoft.com/office/drawing/2014/main" id="{921BBC59-3C44-49A6-895D-72525FB75A92}"/>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35858" y="5597175"/>
            <a:ext cx="1159576" cy="1159576"/>
          </a:xfrm>
          <a:prstGeom prst="rect">
            <a:avLst/>
          </a:prstGeom>
        </p:spPr>
      </p:pic>
      <p:pic>
        <p:nvPicPr>
          <p:cNvPr id="7" name="Graphic 5">
            <a:extLst>
              <a:ext uri="{FF2B5EF4-FFF2-40B4-BE49-F238E27FC236}">
                <a16:creationId xmlns:a16="http://schemas.microsoft.com/office/drawing/2014/main" id="{9C9882F0-0A6D-49CF-966C-63CE873B7D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066" y="5948635"/>
            <a:ext cx="2124076" cy="456655"/>
          </a:xfrm>
          <a:prstGeom prst="rect">
            <a:avLst/>
          </a:prstGeom>
        </p:spPr>
      </p:pic>
      <p:graphicFrame>
        <p:nvGraphicFramePr>
          <p:cNvPr id="14" name="Diagram 14">
            <a:extLst>
              <a:ext uri="{FF2B5EF4-FFF2-40B4-BE49-F238E27FC236}">
                <a16:creationId xmlns:a16="http://schemas.microsoft.com/office/drawing/2014/main" id="{2855619D-3F4F-46AD-AE8F-CC6818FF16EA}"/>
              </a:ext>
            </a:extLst>
          </p:cNvPr>
          <p:cNvGraphicFramePr/>
          <p:nvPr>
            <p:extLst>
              <p:ext uri="{D42A27DB-BD31-4B8C-83A1-F6EECF244321}">
                <p14:modId xmlns:p14="http://schemas.microsoft.com/office/powerpoint/2010/main" val="1631963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13222487"/>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5B9BD5"/>
      </a:accent5>
      <a:accent6>
        <a:srgbClr val="70AD47"/>
      </a:accent6>
      <a:hlink>
        <a:srgbClr val="5B9BD5"/>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TotalTime>
  <Words>1417</Words>
  <Application>Microsoft Office PowerPoint</Application>
  <PresentationFormat>Widescreen</PresentationFormat>
  <Paragraphs>92</Paragraphs>
  <Slides>19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R ile WebVR üzerinde Veri Görselleştirme</vt:lpstr>
      <vt:lpstr>Sanal Gerçeklik Nedir?</vt:lpstr>
      <vt:lpstr>Sanallaştırılmış Gerçeklik Türleri</vt:lpstr>
      <vt:lpstr>PowerPoint Presentation</vt:lpstr>
      <vt:lpstr>Örnekler</vt:lpstr>
      <vt:lpstr>WebVR nedir?</vt:lpstr>
      <vt:lpstr> Çalışmanın Amacı </vt:lpstr>
      <vt:lpstr>Aşamalar</vt:lpstr>
      <vt:lpstr>SWOT Analizi</vt:lpstr>
      <vt:lpstr>Kullanılan R Paketleri</vt:lpstr>
      <vt:lpstr>shiny</vt:lpstr>
      <vt:lpstr>shinyaframe</vt:lpstr>
      <vt:lpstr>ggplot2</vt:lpstr>
      <vt:lpstr>tidyverse</vt:lpstr>
      <vt:lpstr>scales</vt:lpstr>
      <vt:lpstr>Uygulama</vt:lpstr>
      <vt:lpstr>PowerPoint Presentation</vt:lpstr>
      <vt:lpstr>Kaynaklar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Sonification</dc:title>
  <dc:creator>Elif GULEC</dc:creator>
  <cp:lastModifiedBy>Yakup Tarık AÇAN</cp:lastModifiedBy>
  <cp:revision>276</cp:revision>
  <dcterms:created xsi:type="dcterms:W3CDTF">2022-03-09T12:31:40Z</dcterms:created>
  <dcterms:modified xsi:type="dcterms:W3CDTF">2022-04-09T20:28:05Z</dcterms:modified>
</cp:coreProperties>
</file>